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1.xml" ContentType="application/vnd.openxmlformats-officedocument.presentationml.slide+xml"/>
  <Override PartName="/ppt/diagrams/data1.xml" ContentType="application/vnd.openxmlformats-officedocument.drawingml.diagramData+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4"/>
  </p:sldMasterIdLst>
  <p:notesMasterIdLst>
    <p:notesMasterId r:id="rId27"/>
  </p:notesMasterIdLst>
  <p:sldIdLst>
    <p:sldId id="256" r:id="rId5"/>
    <p:sldId id="265" r:id="rId6"/>
    <p:sldId id="274" r:id="rId7"/>
    <p:sldId id="275" r:id="rId8"/>
    <p:sldId id="276" r:id="rId9"/>
    <p:sldId id="266" r:id="rId10"/>
    <p:sldId id="257" r:id="rId11"/>
    <p:sldId id="264" r:id="rId12"/>
    <p:sldId id="280" r:id="rId13"/>
    <p:sldId id="258" r:id="rId14"/>
    <p:sldId id="273" r:id="rId15"/>
    <p:sldId id="268" r:id="rId16"/>
    <p:sldId id="269" r:id="rId17"/>
    <p:sldId id="259" r:id="rId18"/>
    <p:sldId id="278" r:id="rId19"/>
    <p:sldId id="279" r:id="rId20"/>
    <p:sldId id="263" r:id="rId21"/>
    <p:sldId id="267" r:id="rId22"/>
    <p:sldId id="277" r:id="rId23"/>
    <p:sldId id="261" r:id="rId24"/>
    <p:sldId id="270"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45638-3915-4D2B-87F7-8DB3F27A38BB}" v="21" dt="2023-04-25T01:38:50.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77103" autoAdjust="0"/>
  </p:normalViewPr>
  <p:slideViewPr>
    <p:cSldViewPr snapToGrid="0">
      <p:cViewPr varScale="1">
        <p:scale>
          <a:sx n="67" d="100"/>
          <a:sy n="67" d="100"/>
        </p:scale>
        <p:origin x="1157" y="67"/>
      </p:cViewPr>
      <p:guideLst/>
    </p:cSldViewPr>
  </p:slideViewPr>
  <p:outlineViewPr>
    <p:cViewPr>
      <p:scale>
        <a:sx n="33" d="100"/>
        <a:sy n="33" d="100"/>
      </p:scale>
      <p:origin x="0" y="-1998"/>
    </p:cViewPr>
  </p:outlineViewPr>
  <p:notesTextViewPr>
    <p:cViewPr>
      <p:scale>
        <a:sx n="3" d="2"/>
        <a:sy n="3" d="2"/>
      </p:scale>
      <p:origin x="0" y="0"/>
    </p:cViewPr>
  </p:notesTextViewPr>
  <p:sorterViewPr>
    <p:cViewPr>
      <p:scale>
        <a:sx n="100" d="100"/>
        <a:sy n="100" d="100"/>
      </p:scale>
      <p:origin x="0" y="-2796"/>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DB13E-D5DC-4878-AED4-E50FF91B9AA1}"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9102E51B-2C8A-4221-B767-3BF9A148EA6A}">
      <dgm:prSet/>
      <dgm:spPr/>
      <dgm:t>
        <a:bodyPr/>
        <a:lstStyle/>
        <a:p>
          <a:pPr>
            <a:defRPr cap="all"/>
          </a:pPr>
          <a:r>
            <a:rPr lang="en-US"/>
            <a:t>Education </a:t>
          </a:r>
        </a:p>
      </dgm:t>
    </dgm:pt>
    <dgm:pt modelId="{2C86E109-12E1-4CB5-864A-23B0DE2C4F63}" type="parTrans" cxnId="{EB5B99C7-E598-46BA-AD57-A9032422BCE6}">
      <dgm:prSet/>
      <dgm:spPr/>
      <dgm:t>
        <a:bodyPr/>
        <a:lstStyle/>
        <a:p>
          <a:endParaRPr lang="en-US"/>
        </a:p>
      </dgm:t>
    </dgm:pt>
    <dgm:pt modelId="{1A94F0A3-657C-40F8-8932-2389FC1403DD}" type="sibTrans" cxnId="{EB5B99C7-E598-46BA-AD57-A9032422BCE6}">
      <dgm:prSet/>
      <dgm:spPr/>
      <dgm:t>
        <a:bodyPr/>
        <a:lstStyle/>
        <a:p>
          <a:endParaRPr lang="en-US"/>
        </a:p>
      </dgm:t>
    </dgm:pt>
    <dgm:pt modelId="{674CA286-0513-48DB-8FF7-2A7064B5F2FA}">
      <dgm:prSet/>
      <dgm:spPr/>
      <dgm:t>
        <a:bodyPr/>
        <a:lstStyle/>
        <a:p>
          <a:pPr>
            <a:defRPr cap="all"/>
          </a:pPr>
          <a:r>
            <a:rPr lang="en-US"/>
            <a:t>Support</a:t>
          </a:r>
        </a:p>
      </dgm:t>
    </dgm:pt>
    <dgm:pt modelId="{39CEFF5C-E853-41EB-BA29-ED20D43FADD9}" type="parTrans" cxnId="{D310EDB6-054C-472F-8B19-A86515D9AD7E}">
      <dgm:prSet/>
      <dgm:spPr/>
      <dgm:t>
        <a:bodyPr/>
        <a:lstStyle/>
        <a:p>
          <a:endParaRPr lang="en-US"/>
        </a:p>
      </dgm:t>
    </dgm:pt>
    <dgm:pt modelId="{BE9638BF-9AF6-450B-A469-76A13CB5F4CA}" type="sibTrans" cxnId="{D310EDB6-054C-472F-8B19-A86515D9AD7E}">
      <dgm:prSet/>
      <dgm:spPr/>
      <dgm:t>
        <a:bodyPr/>
        <a:lstStyle/>
        <a:p>
          <a:endParaRPr lang="en-US"/>
        </a:p>
      </dgm:t>
    </dgm:pt>
    <dgm:pt modelId="{F626E76A-93E3-44AD-A775-C4974307C198}">
      <dgm:prSet/>
      <dgm:spPr/>
      <dgm:t>
        <a:bodyPr/>
        <a:lstStyle/>
        <a:p>
          <a:pPr>
            <a:defRPr cap="all"/>
          </a:pPr>
          <a:r>
            <a:rPr lang="en-US"/>
            <a:t>Service  </a:t>
          </a:r>
        </a:p>
      </dgm:t>
    </dgm:pt>
    <dgm:pt modelId="{FA3D979F-667D-4245-9BA1-B32ECD41ADA7}" type="parTrans" cxnId="{375A25F2-CFE6-414F-93E8-C87B8AF7617A}">
      <dgm:prSet/>
      <dgm:spPr/>
      <dgm:t>
        <a:bodyPr/>
        <a:lstStyle/>
        <a:p>
          <a:endParaRPr lang="en-US"/>
        </a:p>
      </dgm:t>
    </dgm:pt>
    <dgm:pt modelId="{8936FB63-58F6-4624-B637-E40E606A4FC2}" type="sibTrans" cxnId="{375A25F2-CFE6-414F-93E8-C87B8AF7617A}">
      <dgm:prSet/>
      <dgm:spPr/>
      <dgm:t>
        <a:bodyPr/>
        <a:lstStyle/>
        <a:p>
          <a:endParaRPr lang="en-US"/>
        </a:p>
      </dgm:t>
    </dgm:pt>
    <dgm:pt modelId="{31A10FAD-1D5F-4D05-8F89-B6FCF8835B5E}" type="pres">
      <dgm:prSet presAssocID="{D74DB13E-D5DC-4878-AED4-E50FF91B9AA1}" presName="hierChild1" presStyleCnt="0">
        <dgm:presLayoutVars>
          <dgm:chPref val="1"/>
          <dgm:dir/>
          <dgm:animOne val="branch"/>
          <dgm:animLvl val="lvl"/>
          <dgm:resizeHandles/>
        </dgm:presLayoutVars>
      </dgm:prSet>
      <dgm:spPr/>
      <dgm:t>
        <a:bodyPr/>
        <a:lstStyle/>
        <a:p>
          <a:endParaRPr lang="en-US"/>
        </a:p>
      </dgm:t>
    </dgm:pt>
    <dgm:pt modelId="{62A0CDB2-3E90-45E9-8FBD-4573DAD03EC0}" type="pres">
      <dgm:prSet presAssocID="{9102E51B-2C8A-4221-B767-3BF9A148EA6A}" presName="hierRoot1" presStyleCnt="0"/>
      <dgm:spPr/>
    </dgm:pt>
    <dgm:pt modelId="{A2CC29EF-937E-4D7C-9096-D9C5D45418C8}" type="pres">
      <dgm:prSet presAssocID="{9102E51B-2C8A-4221-B767-3BF9A148EA6A}" presName="composite" presStyleCnt="0"/>
      <dgm:spPr/>
    </dgm:pt>
    <dgm:pt modelId="{E4CC4DF5-D2B3-4855-9441-7A3F25330022}" type="pres">
      <dgm:prSet presAssocID="{9102E51B-2C8A-4221-B767-3BF9A148EA6A}" presName="background" presStyleLbl="node0" presStyleIdx="0" presStyleCnt="3"/>
      <dgm:spPr/>
    </dgm:pt>
    <dgm:pt modelId="{AEDE299D-F606-484F-8614-1DE7CABE9D7D}" type="pres">
      <dgm:prSet presAssocID="{9102E51B-2C8A-4221-B767-3BF9A148EA6A}" presName="text" presStyleLbl="fgAcc0" presStyleIdx="0" presStyleCnt="3">
        <dgm:presLayoutVars>
          <dgm:chPref val="3"/>
        </dgm:presLayoutVars>
      </dgm:prSet>
      <dgm:spPr/>
      <dgm:t>
        <a:bodyPr/>
        <a:lstStyle/>
        <a:p>
          <a:endParaRPr lang="en-US"/>
        </a:p>
      </dgm:t>
    </dgm:pt>
    <dgm:pt modelId="{C02F1EAD-5EC0-4A28-BF3F-F22280063CE6}" type="pres">
      <dgm:prSet presAssocID="{9102E51B-2C8A-4221-B767-3BF9A148EA6A}" presName="hierChild2" presStyleCnt="0"/>
      <dgm:spPr/>
    </dgm:pt>
    <dgm:pt modelId="{3CE093C0-901D-4D5B-84F0-083059C30071}" type="pres">
      <dgm:prSet presAssocID="{674CA286-0513-48DB-8FF7-2A7064B5F2FA}" presName="hierRoot1" presStyleCnt="0"/>
      <dgm:spPr/>
    </dgm:pt>
    <dgm:pt modelId="{B8D8BB8A-BD6C-4048-82F7-74A5D72CA129}" type="pres">
      <dgm:prSet presAssocID="{674CA286-0513-48DB-8FF7-2A7064B5F2FA}" presName="composite" presStyleCnt="0"/>
      <dgm:spPr/>
    </dgm:pt>
    <dgm:pt modelId="{BB8BA860-BE5E-4CAA-BC0F-AF4C16A25B73}" type="pres">
      <dgm:prSet presAssocID="{674CA286-0513-48DB-8FF7-2A7064B5F2FA}" presName="background" presStyleLbl="node0" presStyleIdx="1" presStyleCnt="3"/>
      <dgm:spPr/>
    </dgm:pt>
    <dgm:pt modelId="{7A383D76-8A6E-4138-871E-2D8F196D68D8}" type="pres">
      <dgm:prSet presAssocID="{674CA286-0513-48DB-8FF7-2A7064B5F2FA}" presName="text" presStyleLbl="fgAcc0" presStyleIdx="1" presStyleCnt="3">
        <dgm:presLayoutVars>
          <dgm:chPref val="3"/>
        </dgm:presLayoutVars>
      </dgm:prSet>
      <dgm:spPr/>
      <dgm:t>
        <a:bodyPr/>
        <a:lstStyle/>
        <a:p>
          <a:endParaRPr lang="en-US"/>
        </a:p>
      </dgm:t>
    </dgm:pt>
    <dgm:pt modelId="{D2178E89-6898-4C9C-A7FA-6F4E846F8980}" type="pres">
      <dgm:prSet presAssocID="{674CA286-0513-48DB-8FF7-2A7064B5F2FA}" presName="hierChild2" presStyleCnt="0"/>
      <dgm:spPr/>
    </dgm:pt>
    <dgm:pt modelId="{BD7D3FDD-AA42-466C-AABD-173D73E0C6E3}" type="pres">
      <dgm:prSet presAssocID="{F626E76A-93E3-44AD-A775-C4974307C198}" presName="hierRoot1" presStyleCnt="0"/>
      <dgm:spPr/>
    </dgm:pt>
    <dgm:pt modelId="{53E809A7-9198-4715-8153-3E33B1F4CACB}" type="pres">
      <dgm:prSet presAssocID="{F626E76A-93E3-44AD-A775-C4974307C198}" presName="composite" presStyleCnt="0"/>
      <dgm:spPr/>
    </dgm:pt>
    <dgm:pt modelId="{1F6009D8-2D8D-4605-AA4F-A7A55C609DF9}" type="pres">
      <dgm:prSet presAssocID="{F626E76A-93E3-44AD-A775-C4974307C198}" presName="background" presStyleLbl="node0" presStyleIdx="2" presStyleCnt="3"/>
      <dgm:spPr/>
    </dgm:pt>
    <dgm:pt modelId="{CF4C0500-80FA-4C7A-8036-702F00A1356C}" type="pres">
      <dgm:prSet presAssocID="{F626E76A-93E3-44AD-A775-C4974307C198}" presName="text" presStyleLbl="fgAcc0" presStyleIdx="2" presStyleCnt="3">
        <dgm:presLayoutVars>
          <dgm:chPref val="3"/>
        </dgm:presLayoutVars>
      </dgm:prSet>
      <dgm:spPr/>
      <dgm:t>
        <a:bodyPr/>
        <a:lstStyle/>
        <a:p>
          <a:endParaRPr lang="en-US"/>
        </a:p>
      </dgm:t>
    </dgm:pt>
    <dgm:pt modelId="{8850BFD9-4B0A-48DC-AF3C-D539819AAD13}" type="pres">
      <dgm:prSet presAssocID="{F626E76A-93E3-44AD-A775-C4974307C198}" presName="hierChild2" presStyleCnt="0"/>
      <dgm:spPr/>
    </dgm:pt>
  </dgm:ptLst>
  <dgm:cxnLst>
    <dgm:cxn modelId="{FB9195B2-EFB4-4879-A69C-5811F1466598}" type="presOf" srcId="{D74DB13E-D5DC-4878-AED4-E50FF91B9AA1}" destId="{31A10FAD-1D5F-4D05-8F89-B6FCF8835B5E}" srcOrd="0" destOrd="0" presId="urn:microsoft.com/office/officeart/2005/8/layout/hierarchy1"/>
    <dgm:cxn modelId="{375A25F2-CFE6-414F-93E8-C87B8AF7617A}" srcId="{D74DB13E-D5DC-4878-AED4-E50FF91B9AA1}" destId="{F626E76A-93E3-44AD-A775-C4974307C198}" srcOrd="2" destOrd="0" parTransId="{FA3D979F-667D-4245-9BA1-B32ECD41ADA7}" sibTransId="{8936FB63-58F6-4624-B637-E40E606A4FC2}"/>
    <dgm:cxn modelId="{EB5B99C7-E598-46BA-AD57-A9032422BCE6}" srcId="{D74DB13E-D5DC-4878-AED4-E50FF91B9AA1}" destId="{9102E51B-2C8A-4221-B767-3BF9A148EA6A}" srcOrd="0" destOrd="0" parTransId="{2C86E109-12E1-4CB5-864A-23B0DE2C4F63}" sibTransId="{1A94F0A3-657C-40F8-8932-2389FC1403DD}"/>
    <dgm:cxn modelId="{D310EDB6-054C-472F-8B19-A86515D9AD7E}" srcId="{D74DB13E-D5DC-4878-AED4-E50FF91B9AA1}" destId="{674CA286-0513-48DB-8FF7-2A7064B5F2FA}" srcOrd="1" destOrd="0" parTransId="{39CEFF5C-E853-41EB-BA29-ED20D43FADD9}" sibTransId="{BE9638BF-9AF6-450B-A469-76A13CB5F4CA}"/>
    <dgm:cxn modelId="{19E80E5F-D339-4588-8358-64EAD9F032DE}" type="presOf" srcId="{674CA286-0513-48DB-8FF7-2A7064B5F2FA}" destId="{7A383D76-8A6E-4138-871E-2D8F196D68D8}" srcOrd="0" destOrd="0" presId="urn:microsoft.com/office/officeart/2005/8/layout/hierarchy1"/>
    <dgm:cxn modelId="{D5517F70-DEEF-4570-A02E-724FBAE938D0}" type="presOf" srcId="{9102E51B-2C8A-4221-B767-3BF9A148EA6A}" destId="{AEDE299D-F606-484F-8614-1DE7CABE9D7D}" srcOrd="0" destOrd="0" presId="urn:microsoft.com/office/officeart/2005/8/layout/hierarchy1"/>
    <dgm:cxn modelId="{FF02A31B-B9F8-4AEF-B0B9-ACB15D2D73FF}" type="presOf" srcId="{F626E76A-93E3-44AD-A775-C4974307C198}" destId="{CF4C0500-80FA-4C7A-8036-702F00A1356C}" srcOrd="0" destOrd="0" presId="urn:microsoft.com/office/officeart/2005/8/layout/hierarchy1"/>
    <dgm:cxn modelId="{D73E87C0-2F47-49D1-9A9B-7B780B8DE946}" type="presParOf" srcId="{31A10FAD-1D5F-4D05-8F89-B6FCF8835B5E}" destId="{62A0CDB2-3E90-45E9-8FBD-4573DAD03EC0}" srcOrd="0" destOrd="0" presId="urn:microsoft.com/office/officeart/2005/8/layout/hierarchy1"/>
    <dgm:cxn modelId="{021B7D4F-47A0-49F8-A71E-D2129FA288A9}" type="presParOf" srcId="{62A0CDB2-3E90-45E9-8FBD-4573DAD03EC0}" destId="{A2CC29EF-937E-4D7C-9096-D9C5D45418C8}" srcOrd="0" destOrd="0" presId="urn:microsoft.com/office/officeart/2005/8/layout/hierarchy1"/>
    <dgm:cxn modelId="{CC6F9C10-06B7-40BF-AD3C-BD73335F6B14}" type="presParOf" srcId="{A2CC29EF-937E-4D7C-9096-D9C5D45418C8}" destId="{E4CC4DF5-D2B3-4855-9441-7A3F25330022}" srcOrd="0" destOrd="0" presId="urn:microsoft.com/office/officeart/2005/8/layout/hierarchy1"/>
    <dgm:cxn modelId="{5D11C378-DDD5-4AB2-A856-86EB4567CC65}" type="presParOf" srcId="{A2CC29EF-937E-4D7C-9096-D9C5D45418C8}" destId="{AEDE299D-F606-484F-8614-1DE7CABE9D7D}" srcOrd="1" destOrd="0" presId="urn:microsoft.com/office/officeart/2005/8/layout/hierarchy1"/>
    <dgm:cxn modelId="{EDF7A5A2-A3C4-4B28-8E23-165F848EDF24}" type="presParOf" srcId="{62A0CDB2-3E90-45E9-8FBD-4573DAD03EC0}" destId="{C02F1EAD-5EC0-4A28-BF3F-F22280063CE6}" srcOrd="1" destOrd="0" presId="urn:microsoft.com/office/officeart/2005/8/layout/hierarchy1"/>
    <dgm:cxn modelId="{8BF2DF56-728E-4247-AE01-ECE10D56A2CA}" type="presParOf" srcId="{31A10FAD-1D5F-4D05-8F89-B6FCF8835B5E}" destId="{3CE093C0-901D-4D5B-84F0-083059C30071}" srcOrd="1" destOrd="0" presId="urn:microsoft.com/office/officeart/2005/8/layout/hierarchy1"/>
    <dgm:cxn modelId="{94DFBC43-31A6-4080-B695-4A87F133CCAC}" type="presParOf" srcId="{3CE093C0-901D-4D5B-84F0-083059C30071}" destId="{B8D8BB8A-BD6C-4048-82F7-74A5D72CA129}" srcOrd="0" destOrd="0" presId="urn:microsoft.com/office/officeart/2005/8/layout/hierarchy1"/>
    <dgm:cxn modelId="{DF9CA069-F66E-4F53-8567-47C1503B3993}" type="presParOf" srcId="{B8D8BB8A-BD6C-4048-82F7-74A5D72CA129}" destId="{BB8BA860-BE5E-4CAA-BC0F-AF4C16A25B73}" srcOrd="0" destOrd="0" presId="urn:microsoft.com/office/officeart/2005/8/layout/hierarchy1"/>
    <dgm:cxn modelId="{7C51D221-2B90-42C0-8B7F-D26627B2656A}" type="presParOf" srcId="{B8D8BB8A-BD6C-4048-82F7-74A5D72CA129}" destId="{7A383D76-8A6E-4138-871E-2D8F196D68D8}" srcOrd="1" destOrd="0" presId="urn:microsoft.com/office/officeart/2005/8/layout/hierarchy1"/>
    <dgm:cxn modelId="{487A428C-37FA-4C3D-8AB0-DFAD70796318}" type="presParOf" srcId="{3CE093C0-901D-4D5B-84F0-083059C30071}" destId="{D2178E89-6898-4C9C-A7FA-6F4E846F8980}" srcOrd="1" destOrd="0" presId="urn:microsoft.com/office/officeart/2005/8/layout/hierarchy1"/>
    <dgm:cxn modelId="{E6B6924E-8B86-450B-B8A2-30FE2F893850}" type="presParOf" srcId="{31A10FAD-1D5F-4D05-8F89-B6FCF8835B5E}" destId="{BD7D3FDD-AA42-466C-AABD-173D73E0C6E3}" srcOrd="2" destOrd="0" presId="urn:microsoft.com/office/officeart/2005/8/layout/hierarchy1"/>
    <dgm:cxn modelId="{7AD2A0C3-4C0C-49E8-B96A-0C1398224B94}" type="presParOf" srcId="{BD7D3FDD-AA42-466C-AABD-173D73E0C6E3}" destId="{53E809A7-9198-4715-8153-3E33B1F4CACB}" srcOrd="0" destOrd="0" presId="urn:microsoft.com/office/officeart/2005/8/layout/hierarchy1"/>
    <dgm:cxn modelId="{444F2EA0-EC6C-49EB-A948-141186B6DBF4}" type="presParOf" srcId="{53E809A7-9198-4715-8153-3E33B1F4CACB}" destId="{1F6009D8-2D8D-4605-AA4F-A7A55C609DF9}" srcOrd="0" destOrd="0" presId="urn:microsoft.com/office/officeart/2005/8/layout/hierarchy1"/>
    <dgm:cxn modelId="{BEDC936F-E949-41EB-8ED4-ED6A9DE47596}" type="presParOf" srcId="{53E809A7-9198-4715-8153-3E33B1F4CACB}" destId="{CF4C0500-80FA-4C7A-8036-702F00A1356C}" srcOrd="1" destOrd="0" presId="urn:microsoft.com/office/officeart/2005/8/layout/hierarchy1"/>
    <dgm:cxn modelId="{CA5CD495-2D9C-461B-958B-A463343F07F7}" type="presParOf" srcId="{BD7D3FDD-AA42-466C-AABD-173D73E0C6E3}" destId="{8850BFD9-4B0A-48DC-AF3C-D539819AAD1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C4DF5-D2B3-4855-9441-7A3F25330022}">
      <dsp:nvSpPr>
        <dsp:cNvPr id="0" name=""/>
        <dsp:cNvSpPr/>
      </dsp:nvSpPr>
      <dsp:spPr>
        <a:xfrm>
          <a:off x="0" y="964191"/>
          <a:ext cx="2828924" cy="17963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EDE299D-F606-484F-8614-1DE7CABE9D7D}">
      <dsp:nvSpPr>
        <dsp:cNvPr id="0" name=""/>
        <dsp:cNvSpPr/>
      </dsp:nvSpPr>
      <dsp:spPr>
        <a:xfrm>
          <a:off x="31432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defRPr cap="all"/>
          </a:pPr>
          <a:r>
            <a:rPr lang="en-US" sz="3900" kern="1200"/>
            <a:t>Education </a:t>
          </a:r>
        </a:p>
      </dsp:txBody>
      <dsp:txXfrm>
        <a:off x="366939" y="1315414"/>
        <a:ext cx="2723696" cy="1691139"/>
      </dsp:txXfrm>
    </dsp:sp>
    <dsp:sp modelId="{BB8BA860-BE5E-4CAA-BC0F-AF4C16A25B73}">
      <dsp:nvSpPr>
        <dsp:cNvPr id="0" name=""/>
        <dsp:cNvSpPr/>
      </dsp:nvSpPr>
      <dsp:spPr>
        <a:xfrm>
          <a:off x="3457574" y="964191"/>
          <a:ext cx="2828924" cy="17963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A383D76-8A6E-4138-871E-2D8F196D68D8}">
      <dsp:nvSpPr>
        <dsp:cNvPr id="0" name=""/>
        <dsp:cNvSpPr/>
      </dsp:nvSpPr>
      <dsp:spPr>
        <a:xfrm>
          <a:off x="3771899"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defRPr cap="all"/>
          </a:pPr>
          <a:r>
            <a:rPr lang="en-US" sz="3900" kern="1200"/>
            <a:t>Support</a:t>
          </a:r>
        </a:p>
      </dsp:txBody>
      <dsp:txXfrm>
        <a:off x="3824513" y="1315414"/>
        <a:ext cx="2723696" cy="1691139"/>
      </dsp:txXfrm>
    </dsp:sp>
    <dsp:sp modelId="{1F6009D8-2D8D-4605-AA4F-A7A55C609DF9}">
      <dsp:nvSpPr>
        <dsp:cNvPr id="0" name=""/>
        <dsp:cNvSpPr/>
      </dsp:nvSpPr>
      <dsp:spPr>
        <a:xfrm>
          <a:off x="6915149" y="964191"/>
          <a:ext cx="2828924" cy="179636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F4C0500-80FA-4C7A-8036-702F00A1356C}">
      <dsp:nvSpPr>
        <dsp:cNvPr id="0" name=""/>
        <dsp:cNvSpPr/>
      </dsp:nvSpPr>
      <dsp:spPr>
        <a:xfrm>
          <a:off x="7229475" y="1262800"/>
          <a:ext cx="2828924" cy="1796367"/>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defRPr cap="all"/>
          </a:pPr>
          <a:r>
            <a:rPr lang="en-US" sz="3900" kern="1200"/>
            <a:t>Service  </a:t>
          </a:r>
        </a:p>
      </dsp:txBody>
      <dsp:txXfrm>
        <a:off x="7282089" y="1315414"/>
        <a:ext cx="2723696" cy="16911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BD30B-1108-4254-8B13-FC21999E279B}" type="datetimeFigureOut">
              <a:rPr lang="en-US" smtClean="0"/>
              <a:t>4/29/2023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DC036-842D-4429-A275-82DED7CD2660}" type="slidenum">
              <a:rPr lang="en-US" smtClean="0"/>
              <a:t>‹#›</a:t>
            </a:fld>
            <a:endParaRPr lang="en-US"/>
          </a:p>
        </p:txBody>
      </p:sp>
    </p:spTree>
    <p:extLst>
      <p:ext uri="{BB962C8B-B14F-4D97-AF65-F5344CB8AC3E}">
        <p14:creationId xmlns:p14="http://schemas.microsoft.com/office/powerpoint/2010/main" val="235603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2</a:t>
            </a:fld>
            <a:endParaRPr lang="en-US"/>
          </a:p>
        </p:txBody>
      </p:sp>
    </p:spTree>
    <p:extLst>
      <p:ext uri="{BB962C8B-B14F-4D97-AF65-F5344CB8AC3E}">
        <p14:creationId xmlns:p14="http://schemas.microsoft.com/office/powerpoint/2010/main" val="74803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Talk about Vernell, his connection to us,…also a former instructor/mentor for the Virginia Building Code Academy, talk about his tenure at Norfolk State University and the connection built with WICED of VA.</a:t>
            </a: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12</a:t>
            </a:fld>
            <a:endParaRPr lang="en-US"/>
          </a:p>
        </p:txBody>
      </p:sp>
    </p:spTree>
    <p:extLst>
      <p:ext uri="{BB962C8B-B14F-4D97-AF65-F5344CB8AC3E}">
        <p14:creationId xmlns:p14="http://schemas.microsoft.com/office/powerpoint/2010/main" val="333976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75000"/>
                    <a:lumOff val="25000"/>
                  </a:prstClr>
                </a:solidFill>
              </a:rPr>
              <a:t>CHRISTINA- Find ways for your chapter to support these campus chapters</a:t>
            </a:r>
            <a:r>
              <a:rPr lang="en-US" sz="1200" baseline="0" dirty="0">
                <a:solidFill>
                  <a:prstClr val="black">
                    <a:lumMod val="75000"/>
                    <a:lumOff val="25000"/>
                  </a:prstClr>
                </a:solidFill>
              </a:rPr>
              <a:t>. Offer trainings and presentations specific to the students and their areas of study.</a:t>
            </a:r>
            <a:endParaRPr lang="en-US"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75000"/>
                    <a:lumOff val="25000"/>
                  </a:prstClr>
                </a:solidFill>
              </a:rPr>
              <a:t>Hold campus events – to educate and increase campus membership. remember to supply food, games, goodies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lumMod val="75000"/>
                  <a:lumOff val="25000"/>
                </a:prstClr>
              </a:solidFill>
            </a:endParaRP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13</a:t>
            </a:fld>
            <a:endParaRPr lang="en-US"/>
          </a:p>
        </p:txBody>
      </p:sp>
    </p:spTree>
    <p:extLst>
      <p:ext uri="{BB962C8B-B14F-4D97-AF65-F5344CB8AC3E}">
        <p14:creationId xmlns:p14="http://schemas.microsoft.com/office/powerpoint/2010/main" val="231584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Maryia</a:t>
            </a:r>
            <a:r>
              <a:rPr lang="en-US" dirty="0"/>
              <a:t>- Remember who you are- circle back to ICE BREAKER. How can “who you are” help you to support, connect, relate, and mentor these students.</a:t>
            </a:r>
          </a:p>
          <a:p>
            <a:r>
              <a:rPr lang="en-US" dirty="0"/>
              <a:t>Be available to students. Be a resource. </a:t>
            </a:r>
            <a:endParaRPr lang="en-US" baseline="0" dirty="0"/>
          </a:p>
          <a:p>
            <a:pPr lvl="1">
              <a:lnSpc>
                <a:spcPct val="150000"/>
              </a:lnSpc>
              <a:buFont typeface="Wingdings" panose="05000000000000000000" pitchFamily="2" charset="2"/>
              <a:buChar char="§"/>
            </a:pPr>
            <a:r>
              <a:rPr lang="en-US" sz="3200" dirty="0"/>
              <a:t>Offer volunteer hours for student membership </a:t>
            </a:r>
          </a:p>
          <a:p>
            <a:pPr lvl="1">
              <a:lnSpc>
                <a:spcPct val="150000"/>
              </a:lnSpc>
              <a:buFont typeface="Wingdings" panose="05000000000000000000" pitchFamily="2" charset="2"/>
              <a:buChar char="§"/>
            </a:pPr>
            <a:r>
              <a:rPr lang="en-US" sz="3200" dirty="0"/>
              <a:t> Incentives for membership to get scholarships </a:t>
            </a:r>
          </a:p>
          <a:p>
            <a:pPr lvl="1">
              <a:lnSpc>
                <a:spcPct val="150000"/>
              </a:lnSpc>
              <a:buFont typeface="Wingdings" panose="05000000000000000000" pitchFamily="2" charset="2"/>
              <a:buChar char="§"/>
            </a:pPr>
            <a:r>
              <a:rPr lang="en-US" sz="3200" dirty="0"/>
              <a:t> Offer lunch days and gift cards for members who attend </a:t>
            </a:r>
            <a:endParaRPr lang="en-US" baseline="0" dirty="0"/>
          </a:p>
          <a:p>
            <a:r>
              <a:rPr lang="en-US" baseline="0" dirty="0"/>
              <a:t>Look for events or services related to the mission or work of the chapter – H4H women’s build for example… </a:t>
            </a:r>
          </a:p>
          <a:p>
            <a:r>
              <a:rPr lang="en-US" b="1" baseline="0" dirty="0"/>
              <a:t>Maryia</a:t>
            </a:r>
            <a:r>
              <a:rPr lang="en-US" baseline="0" dirty="0"/>
              <a:t>-  touch on this year’s event next week My 3</a:t>
            </a:r>
            <a:r>
              <a:rPr lang="en-US" baseline="30000" dirty="0"/>
              <a:t>rd</a:t>
            </a:r>
            <a:r>
              <a:rPr lang="en-US" baseline="0" dirty="0"/>
              <a:t>. And that our student members will be joining us on site </a:t>
            </a:r>
            <a:r>
              <a:rPr lang="en-US" baseline="0" dirty="0">
                <a:sym typeface="Wingdings" panose="05000000000000000000" pitchFamily="2" charset="2"/>
              </a:rPr>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24DC036-842D-4429-A275-82DED7CD2660}" type="slidenum">
              <a:rPr lang="en-US" smtClean="0"/>
              <a:t>14</a:t>
            </a:fld>
            <a:endParaRPr lang="en-US"/>
          </a:p>
        </p:txBody>
      </p:sp>
    </p:spTree>
    <p:extLst>
      <p:ext uri="{BB962C8B-B14F-4D97-AF65-F5344CB8AC3E}">
        <p14:creationId xmlns:p14="http://schemas.microsoft.com/office/powerpoint/2010/main" val="326798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Maryia</a:t>
            </a:r>
            <a:r>
              <a:rPr lang="en-US" dirty="0"/>
              <a:t>- This is the proclamation of recognition we presented to Norfolk State University’s Department of Technology. Their professor and campus chapter adviser, Vernell Woods, submitted WICED of VA student applications all his female students. This is a photo of a few of those ladies. </a:t>
            </a:r>
          </a:p>
          <a:p>
            <a:endParaRPr lang="en-US" b="1" dirty="0"/>
          </a:p>
          <a:p>
            <a:r>
              <a:rPr lang="en-US" b="1" dirty="0"/>
              <a:t>Christina</a:t>
            </a:r>
            <a:r>
              <a:rPr lang="en-US" b="0" dirty="0"/>
              <a:t>- … add any notes you want </a:t>
            </a:r>
            <a:r>
              <a:rPr lang="en-US" b="0" dirty="0">
                <a:sym typeface="Wingdings" panose="05000000000000000000" pitchFamily="2" charset="2"/>
              </a:rPr>
              <a:t></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224DC036-842D-4429-A275-82DED7CD2660}" type="slidenum">
              <a:rPr lang="en-US" smtClean="0"/>
              <a:t>15</a:t>
            </a:fld>
            <a:endParaRPr lang="en-US"/>
          </a:p>
        </p:txBody>
      </p:sp>
    </p:spTree>
    <p:extLst>
      <p:ext uri="{BB962C8B-B14F-4D97-AF65-F5344CB8AC3E}">
        <p14:creationId xmlns:p14="http://schemas.microsoft.com/office/powerpoint/2010/main" val="359977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DC036-842D-4429-A275-82DED7CD2660}" type="slidenum">
              <a:rPr lang="en-US" smtClean="0"/>
              <a:t>16</a:t>
            </a:fld>
            <a:endParaRPr lang="en-US"/>
          </a:p>
        </p:txBody>
      </p:sp>
    </p:spTree>
    <p:extLst>
      <p:ext uri="{BB962C8B-B14F-4D97-AF65-F5344CB8AC3E}">
        <p14:creationId xmlns:p14="http://schemas.microsoft.com/office/powerpoint/2010/main" val="378733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buFont typeface="Wingdings" panose="05000000000000000000" pitchFamily="2" charset="2"/>
              <a:buNone/>
            </a:pPr>
            <a:r>
              <a:rPr lang="en-US" dirty="0"/>
              <a:t>CHRISTINA- (Add your notes to this slide)</a:t>
            </a:r>
          </a:p>
          <a:p>
            <a:pPr lvl="1">
              <a:lnSpc>
                <a:spcPct val="150000"/>
              </a:lnSpc>
              <a:buFont typeface="Wingdings" panose="05000000000000000000" pitchFamily="2" charset="2"/>
              <a:buChar char="§"/>
            </a:pPr>
            <a:r>
              <a:rPr lang="en-US" dirty="0"/>
              <a:t>Minimize your Challenges- </a:t>
            </a:r>
            <a:r>
              <a:rPr lang="en-US" sz="1200" dirty="0"/>
              <a:t>Stay in touch with past volunteer organizations </a:t>
            </a:r>
          </a:p>
          <a:p>
            <a:pPr lvl="1">
              <a:lnSpc>
                <a:spcPct val="150000"/>
              </a:lnSpc>
              <a:buFont typeface="Wingdings" panose="05000000000000000000" pitchFamily="2" charset="2"/>
              <a:buChar char="§"/>
            </a:pPr>
            <a:r>
              <a:rPr lang="en-US" sz="1200" dirty="0"/>
              <a:t> Co-sponsor training with other code organizations</a:t>
            </a:r>
          </a:p>
          <a:p>
            <a:pPr lvl="1">
              <a:lnSpc>
                <a:spcPct val="150000"/>
              </a:lnSpc>
              <a:buFont typeface="Wingdings" panose="05000000000000000000" pitchFamily="2" charset="2"/>
              <a:buChar char="§"/>
            </a:pPr>
            <a:r>
              <a:rPr lang="en-US" sz="1200" dirty="0"/>
              <a:t> Be a part of changing the image of code enforcement </a:t>
            </a: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17</a:t>
            </a:fld>
            <a:endParaRPr lang="en-US"/>
          </a:p>
        </p:txBody>
      </p:sp>
    </p:spTree>
    <p:extLst>
      <p:ext uri="{BB962C8B-B14F-4D97-AF65-F5344CB8AC3E}">
        <p14:creationId xmlns:p14="http://schemas.microsoft.com/office/powerpoint/2010/main" val="116397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Christina</a:t>
            </a:r>
            <a:r>
              <a:rPr lang="en-US" dirty="0"/>
              <a:t>- Be a frequent</a:t>
            </a:r>
            <a:r>
              <a:rPr lang="en-US" baseline="0" dirty="0"/>
              <a:t> volunteer – establish relationships with these groups so they see you an ongoing resource. </a:t>
            </a:r>
          </a:p>
          <a:p>
            <a:endParaRPr lang="en-US" baseline="0" dirty="0"/>
          </a:p>
          <a:p>
            <a:r>
              <a:rPr lang="en-US" baseline="0" dirty="0"/>
              <a:t>Partnering with other code organizations broadens your reach, impact,  and strengthens relationships within the chapters and its members.   </a:t>
            </a:r>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18</a:t>
            </a:fld>
            <a:endParaRPr lang="en-US"/>
          </a:p>
        </p:txBody>
      </p:sp>
    </p:spTree>
    <p:extLst>
      <p:ext uri="{BB962C8B-B14F-4D97-AF65-F5344CB8AC3E}">
        <p14:creationId xmlns:p14="http://schemas.microsoft.com/office/powerpoint/2010/main" val="70126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Christina</a:t>
            </a:r>
            <a:r>
              <a:rPr lang="en-US" sz="1200" b="0" i="0" kern="1200" dirty="0">
                <a:solidFill>
                  <a:schemeClr val="tx1"/>
                </a:solidFill>
                <a:effectLst/>
                <a:latin typeface="+mn-lt"/>
                <a:ea typeface="+mn-ea"/>
                <a:cs typeface="+mn-cs"/>
              </a:rPr>
              <a:t>- Career readiness means equipping students with a nuanced set of skills that can prepare them for the unknown.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Social media</a:t>
            </a:r>
            <a:r>
              <a:rPr lang="en-US" sz="1200" b="0" i="0" kern="1200" dirty="0">
                <a:solidFill>
                  <a:schemeClr val="tx1"/>
                </a:solidFill>
                <a:effectLst/>
                <a:latin typeface="+mn-lt"/>
                <a:ea typeface="+mn-ea"/>
                <a:cs typeface="+mn-cs"/>
              </a:rPr>
              <a:t> has changed human interaction and created new challenges in navigating social situations.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age of the Internet</a:t>
            </a:r>
            <a:r>
              <a:rPr lang="en-US" sz="1200" b="0" i="0" kern="1200" dirty="0">
                <a:solidFill>
                  <a:schemeClr val="tx1"/>
                </a:solidFill>
                <a:effectLst/>
                <a:latin typeface="+mn-lt"/>
                <a:ea typeface="+mn-ea"/>
                <a:cs typeface="+mn-cs"/>
              </a:rPr>
              <a:t> has dramatically increased access to knowledge. Students need to learn how to process and analyze large amounts of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Content knowledge from core subjects can only go so far; students need to be taught </a:t>
            </a:r>
            <a:r>
              <a:rPr lang="en-US" sz="1200" b="1" i="0" kern="1200" dirty="0">
                <a:solidFill>
                  <a:schemeClr val="tx1"/>
                </a:solidFill>
                <a:effectLst/>
                <a:latin typeface="+mn-lt"/>
                <a:ea typeface="+mn-ea"/>
                <a:cs typeface="+mn-cs"/>
              </a:rPr>
              <a:t>how to apply facts and ideas towards complex problems.</a:t>
            </a:r>
            <a:endParaRPr lang="en-US" sz="1200" b="0" i="0" kern="1200" dirty="0">
              <a:solidFill>
                <a:schemeClr val="tx1"/>
              </a:solidFill>
              <a:effectLst/>
              <a:latin typeface="+mn-lt"/>
              <a:ea typeface="+mn-ea"/>
              <a:cs typeface="+mn-cs"/>
            </a:endParaRPr>
          </a:p>
          <a:p>
            <a:endParaRPr lang="en-US" dirty="0"/>
          </a:p>
          <a:p>
            <a:r>
              <a:rPr lang="en-US" sz="1200" b="1" i="0" kern="1200" dirty="0">
                <a:solidFill>
                  <a:schemeClr val="tx1"/>
                </a:solidFill>
                <a:effectLst/>
                <a:latin typeface="+mn-lt"/>
                <a:ea typeface="+mn-ea"/>
                <a:cs typeface="+mn-cs"/>
              </a:rPr>
              <a:t>Learning Skills:</a:t>
            </a:r>
            <a:r>
              <a:rPr lang="en-US" sz="1200" b="0" i="0" kern="1200" dirty="0">
                <a:solidFill>
                  <a:schemeClr val="tx1"/>
                </a:solidFill>
                <a:effectLst/>
                <a:latin typeface="+mn-lt"/>
                <a:ea typeface="+mn-ea"/>
                <a:cs typeface="+mn-cs"/>
              </a:rPr>
              <a:t> Also known as the "four Cs" of 21st century learning, these include critical thinking, communication, collaboration, and creativity.</a:t>
            </a:r>
          </a:p>
          <a:p>
            <a:r>
              <a:rPr lang="en-US" sz="1200" b="1" i="0" kern="1200" dirty="0">
                <a:solidFill>
                  <a:schemeClr val="tx1"/>
                </a:solidFill>
                <a:effectLst/>
                <a:latin typeface="+mn-lt"/>
                <a:ea typeface="+mn-ea"/>
                <a:cs typeface="+mn-cs"/>
              </a:rPr>
              <a:t>Life Skills:</a:t>
            </a:r>
            <a:r>
              <a:rPr lang="en-US" sz="1200" b="0" i="0" kern="1200" dirty="0">
                <a:solidFill>
                  <a:schemeClr val="tx1"/>
                </a:solidFill>
                <a:effectLst/>
                <a:latin typeface="+mn-lt"/>
                <a:ea typeface="+mn-ea"/>
                <a:cs typeface="+mn-cs"/>
              </a:rPr>
              <a:t> Flexibility, initiative, social skills, productivity, leadership</a:t>
            </a:r>
          </a:p>
          <a:p>
            <a:r>
              <a:rPr lang="en-US" sz="1200" b="1" i="0" kern="1200" dirty="0">
                <a:solidFill>
                  <a:schemeClr val="tx1"/>
                </a:solidFill>
                <a:effectLst/>
                <a:latin typeface="+mn-lt"/>
                <a:ea typeface="+mn-ea"/>
                <a:cs typeface="+mn-cs"/>
              </a:rPr>
              <a:t>Literacy Skills:</a:t>
            </a:r>
            <a:r>
              <a:rPr lang="en-US" sz="1200" b="0" i="0" kern="1200" dirty="0">
                <a:solidFill>
                  <a:schemeClr val="tx1"/>
                </a:solidFill>
                <a:effectLst/>
                <a:latin typeface="+mn-lt"/>
                <a:ea typeface="+mn-ea"/>
                <a:cs typeface="+mn-cs"/>
              </a:rPr>
              <a:t> Information literacy, media literacy, technology literacy</a:t>
            </a: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19</a:t>
            </a:fld>
            <a:endParaRPr lang="en-US"/>
          </a:p>
        </p:txBody>
      </p:sp>
    </p:spTree>
    <p:extLst>
      <p:ext uri="{BB962C8B-B14F-4D97-AF65-F5344CB8AC3E}">
        <p14:creationId xmlns:p14="http://schemas.microsoft.com/office/powerpoint/2010/main" val="51976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Christina/Maryia</a:t>
            </a:r>
          </a:p>
        </p:txBody>
      </p:sp>
      <p:sp>
        <p:nvSpPr>
          <p:cNvPr id="4" name="Slide Number Placeholder 3"/>
          <p:cNvSpPr>
            <a:spLocks noGrp="1"/>
          </p:cNvSpPr>
          <p:nvPr>
            <p:ph type="sldNum" sz="quarter" idx="10"/>
          </p:nvPr>
        </p:nvSpPr>
        <p:spPr/>
        <p:txBody>
          <a:bodyPr/>
          <a:lstStyle/>
          <a:p>
            <a:fld id="{224DC036-842D-4429-A275-82DED7CD2660}" type="slidenum">
              <a:rPr lang="en-US" smtClean="0"/>
              <a:t>20</a:t>
            </a:fld>
            <a:endParaRPr lang="en-US"/>
          </a:p>
        </p:txBody>
      </p:sp>
    </p:spTree>
    <p:extLst>
      <p:ext uri="{BB962C8B-B14F-4D97-AF65-F5344CB8AC3E}">
        <p14:creationId xmlns:p14="http://schemas.microsoft.com/office/powerpoint/2010/main" val="50871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Christina/Maryia</a:t>
            </a:r>
          </a:p>
        </p:txBody>
      </p:sp>
      <p:sp>
        <p:nvSpPr>
          <p:cNvPr id="4" name="Slide Number Placeholder 3"/>
          <p:cNvSpPr>
            <a:spLocks noGrp="1"/>
          </p:cNvSpPr>
          <p:nvPr>
            <p:ph type="sldNum" sz="quarter" idx="10"/>
          </p:nvPr>
        </p:nvSpPr>
        <p:spPr/>
        <p:txBody>
          <a:bodyPr/>
          <a:lstStyle/>
          <a:p>
            <a:fld id="{224DC036-842D-4429-A275-82DED7CD2660}" type="slidenum">
              <a:rPr lang="en-US" smtClean="0"/>
              <a:t>21</a:t>
            </a:fld>
            <a:endParaRPr lang="en-US"/>
          </a:p>
        </p:txBody>
      </p:sp>
    </p:spTree>
    <p:extLst>
      <p:ext uri="{BB962C8B-B14F-4D97-AF65-F5344CB8AC3E}">
        <p14:creationId xmlns:p14="http://schemas.microsoft.com/office/powerpoint/2010/main" val="374651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CHRISTINA-</a:t>
            </a:r>
            <a:r>
              <a:rPr lang="en-US" dirty="0"/>
              <a:t> ICE Breaker - </a:t>
            </a:r>
          </a:p>
          <a:p>
            <a:r>
              <a:rPr lang="en-US" dirty="0"/>
              <a:t>Ensure paper and pens are available for entire class.</a:t>
            </a:r>
          </a:p>
        </p:txBody>
      </p:sp>
      <p:sp>
        <p:nvSpPr>
          <p:cNvPr id="4" name="Slide Number Placeholder 3"/>
          <p:cNvSpPr>
            <a:spLocks noGrp="1"/>
          </p:cNvSpPr>
          <p:nvPr>
            <p:ph type="sldNum" sz="quarter" idx="10"/>
          </p:nvPr>
        </p:nvSpPr>
        <p:spPr/>
        <p:txBody>
          <a:bodyPr/>
          <a:lstStyle/>
          <a:p>
            <a:fld id="{224DC036-842D-4429-A275-82DED7CD2660}" type="slidenum">
              <a:rPr lang="en-US" smtClean="0"/>
              <a:t>3</a:t>
            </a:fld>
            <a:endParaRPr lang="en-US"/>
          </a:p>
        </p:txBody>
      </p:sp>
    </p:spTree>
    <p:extLst>
      <p:ext uri="{BB962C8B-B14F-4D97-AF65-F5344CB8AC3E}">
        <p14:creationId xmlns:p14="http://schemas.microsoft.com/office/powerpoint/2010/main" val="398341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hope we sparked some ideas for you </a:t>
            </a:r>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22</a:t>
            </a:fld>
            <a:endParaRPr lang="en-US"/>
          </a:p>
        </p:txBody>
      </p:sp>
    </p:spTree>
    <p:extLst>
      <p:ext uri="{BB962C8B-B14F-4D97-AF65-F5344CB8AC3E}">
        <p14:creationId xmlns:p14="http://schemas.microsoft.com/office/powerpoint/2010/main" val="197757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CHRISTINA</a:t>
            </a:r>
            <a:r>
              <a:rPr lang="en-US" dirty="0"/>
              <a:t>-This personality</a:t>
            </a:r>
            <a:r>
              <a:rPr lang="en-US" baseline="0" dirty="0"/>
              <a:t> test is done in colleges and those who are studying in many Interdisciplinary Studies to help them better prepare for their field of work. This is done to help elicit information about a person motivations, preferences, interests, emotional make-up and style of interacting with people and situations. The reason for this personality test is to evaluate how to approach your outreach for your chapter. Understanding your motives and your interpersonal relationships help with your outreach and maybe who to put in your team to help you with your outreach. </a:t>
            </a:r>
          </a:p>
          <a:p>
            <a:endParaRPr lang="en-US" baseline="0" dirty="0"/>
          </a:p>
          <a:p>
            <a:r>
              <a:rPr lang="en-US" baseline="0" dirty="0"/>
              <a:t>ASK for 4 volunteers to come up and share their </a:t>
            </a:r>
            <a:r>
              <a:rPr lang="en-US" baseline="0" dirty="0" err="1"/>
              <a:t>phtos</a:t>
            </a:r>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4</a:t>
            </a:fld>
            <a:endParaRPr lang="en-US"/>
          </a:p>
        </p:txBody>
      </p:sp>
    </p:spTree>
    <p:extLst>
      <p:ext uri="{BB962C8B-B14F-4D97-AF65-F5344CB8AC3E}">
        <p14:creationId xmlns:p14="http://schemas.microsoft.com/office/powerpoint/2010/main" val="249260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MARYIA- What</a:t>
            </a:r>
            <a:r>
              <a:rPr lang="en-US" baseline="0" dirty="0"/>
              <a:t> is community? – Community is can be where our work touches a physical location (like a neighborhood or gathering places) or perhaps it’s a specific group of people! </a:t>
            </a:r>
          </a:p>
          <a:p>
            <a:r>
              <a:rPr lang="en-US" baseline="0" dirty="0"/>
              <a:t>Community is the places where we live, where we work, and where we play. It’s the location of our chapters. </a:t>
            </a:r>
          </a:p>
          <a:p>
            <a:r>
              <a:rPr lang="en-US" baseline="0" dirty="0"/>
              <a:t>So why is it so important?…. The work we do within our chapters is important, and people within our communities might not know we are here or they might not know what we do….</a:t>
            </a:r>
          </a:p>
          <a:p>
            <a:r>
              <a:rPr lang="en-US" dirty="0"/>
              <a:t>In</a:t>
            </a:r>
            <a:r>
              <a:rPr lang="en-US" baseline="0" dirty="0"/>
              <a:t> general we see </a:t>
            </a:r>
            <a:r>
              <a:rPr lang="en-US" u="sng" baseline="0" dirty="0"/>
              <a:t>three ways for a chapter to be involved with their communities</a:t>
            </a:r>
            <a:r>
              <a:rPr lang="en-US" baseline="0" dirty="0"/>
              <a:t>. </a:t>
            </a:r>
          </a:p>
          <a:p>
            <a:r>
              <a:rPr lang="en-US" b="0" baseline="0" dirty="0"/>
              <a:t>The first being Education…</a:t>
            </a:r>
          </a:p>
          <a:p>
            <a:endParaRPr lang="en-US" dirty="0"/>
          </a:p>
          <a:p>
            <a:r>
              <a:rPr lang="en-US" b="1" dirty="0"/>
              <a:t>CHRISTINA-</a:t>
            </a:r>
            <a:endParaRPr lang="en-US" b="1" baseline="0" dirty="0"/>
          </a:p>
          <a:p>
            <a:r>
              <a:rPr lang="en-US" b="1" baseline="0" dirty="0"/>
              <a:t>Education</a:t>
            </a:r>
            <a:r>
              <a:rPr lang="en-US" baseline="0" dirty="0"/>
              <a:t> – increase knowledge of your chapter within the community, have community events maybe tie those events to educating the community on building safety and building codes. The next items I want to discuss is </a:t>
            </a:r>
          </a:p>
          <a:p>
            <a:r>
              <a:rPr lang="en-US" b="1" baseline="0" dirty="0"/>
              <a:t>Support</a:t>
            </a:r>
            <a:r>
              <a:rPr lang="en-US" baseline="0" dirty="0"/>
              <a:t> – what can we do to help in uplifting our communities, what initiatives are already out there that your chapter can tap into or create. I’m asking questions that I hope with spark a thought or idea.</a:t>
            </a:r>
          </a:p>
          <a:p>
            <a:r>
              <a:rPr lang="en-US" b="1" baseline="0" dirty="0"/>
              <a:t>Service</a:t>
            </a:r>
            <a:r>
              <a:rPr lang="en-US" baseline="0" dirty="0"/>
              <a:t> – Does your chapter have a presence in your community? If not, do something about that- find ways to connect your chapter’s purpose/mission with the community you serve!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example: You can establish relationships with locate hardware stores, home depots, or Lowes and a few times a year you can set up booths or a table on the weekend and educate the contractors and homeowners coming in to purchase supplies for their next DIY project.</a:t>
            </a: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6</a:t>
            </a:fld>
            <a:endParaRPr lang="en-US"/>
          </a:p>
        </p:txBody>
      </p:sp>
    </p:spTree>
    <p:extLst>
      <p:ext uri="{BB962C8B-B14F-4D97-AF65-F5344CB8AC3E}">
        <p14:creationId xmlns:p14="http://schemas.microsoft.com/office/powerpoint/2010/main" val="80958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MARYIA- </a:t>
            </a:r>
            <a:r>
              <a:rPr lang="en-US" baseline="0" dirty="0"/>
              <a:t>So we just touched on what you need to do while establishing outreach in your community with EDUCATION, SUPPORT and SERVICE </a:t>
            </a:r>
          </a:p>
          <a:p>
            <a:r>
              <a:rPr lang="en-US" baseline="0" dirty="0"/>
              <a:t>But what does that look like?… D</a:t>
            </a:r>
            <a:r>
              <a:rPr lang="en-US" dirty="0"/>
              <a:t>oes your community know your organization even exists?  Do they know what</a:t>
            </a:r>
            <a:r>
              <a:rPr lang="en-US" baseline="0" dirty="0"/>
              <a:t> you have to offer? If you answered No to either of those questions than you need to </a:t>
            </a:r>
            <a:r>
              <a:rPr lang="en-US" dirty="0"/>
              <a:t>Increase your chapter’s visibility or awareness.</a:t>
            </a:r>
          </a:p>
          <a:p>
            <a:endParaRPr lang="en-US" dirty="0"/>
          </a:p>
          <a:p>
            <a:r>
              <a:rPr lang="en-US" dirty="0"/>
              <a:t>And While you're out there increasing the visibility of your chapter be mindful of the perception you are putting out there.</a:t>
            </a:r>
          </a:p>
          <a:p>
            <a:r>
              <a:rPr lang="en-US" dirty="0"/>
              <a:t>What do you want the world to know when they hear about your chapter? While conversing about your chapter find ways to improve</a:t>
            </a:r>
            <a:r>
              <a:rPr lang="en-US" baseline="0" dirty="0"/>
              <a:t> the overall image of your chapter and of the code enforcement profession …. This can be achieved many ways including through social media.</a:t>
            </a:r>
          </a:p>
          <a:p>
            <a:endParaRPr lang="en-US" baseline="0" dirty="0"/>
          </a:p>
          <a:p>
            <a:r>
              <a:rPr lang="en-US" baseline="0" dirty="0"/>
              <a:t>And this leads me to our last bullet- Engaging the next generation.</a:t>
            </a:r>
          </a:p>
          <a:p>
            <a:r>
              <a:rPr lang="en-US" baseline="0" dirty="0"/>
              <a:t>Finding new and innovative ways of engaging the next generation of chapter members and/or future code professionals may seem daunting, but it doesn’t have to be. </a:t>
            </a:r>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7</a:t>
            </a:fld>
            <a:endParaRPr lang="en-US"/>
          </a:p>
        </p:txBody>
      </p:sp>
    </p:spTree>
    <p:extLst>
      <p:ext uri="{BB962C8B-B14F-4D97-AF65-F5344CB8AC3E}">
        <p14:creationId xmlns:p14="http://schemas.microsoft.com/office/powerpoint/2010/main" val="292141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CHRISTINA- Here are some questions we want you to think about as we continue our presentation, and may this presentation spark new interest and new ideas for your chapters… Read some of the questions out 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In addition to these questions think about When and where is the best time to volunteer or be engaged: ex Summertime at festivals? Wintertime at housing exhibits? Or Volunteering after a natural disaster? </a:t>
            </a: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8</a:t>
            </a:fld>
            <a:endParaRPr lang="en-US"/>
          </a:p>
        </p:txBody>
      </p:sp>
    </p:spTree>
    <p:extLst>
      <p:ext uri="{BB962C8B-B14F-4D97-AF65-F5344CB8AC3E}">
        <p14:creationId xmlns:p14="http://schemas.microsoft.com/office/powerpoint/2010/main" val="67386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WICED of VA thought about some of those questions on the previous slide and though community partnerships and mutual interest and understanding- we have initiated a new way of engaging a particular part of our community.</a:t>
            </a:r>
          </a:p>
          <a:p>
            <a:r>
              <a:rPr lang="en-US" dirty="0"/>
              <a:t>Next slide-</a:t>
            </a:r>
          </a:p>
        </p:txBody>
      </p:sp>
      <p:sp>
        <p:nvSpPr>
          <p:cNvPr id="4" name="Slide Number Placeholder 3"/>
          <p:cNvSpPr>
            <a:spLocks noGrp="1"/>
          </p:cNvSpPr>
          <p:nvPr>
            <p:ph type="sldNum" sz="quarter" idx="5"/>
          </p:nvPr>
        </p:nvSpPr>
        <p:spPr/>
        <p:txBody>
          <a:bodyPr/>
          <a:lstStyle/>
          <a:p>
            <a:fld id="{224DC036-842D-4429-A275-82DED7CD2660}" type="slidenum">
              <a:rPr lang="en-US" smtClean="0"/>
              <a:t>9</a:t>
            </a:fld>
            <a:endParaRPr lang="en-US"/>
          </a:p>
        </p:txBody>
      </p:sp>
    </p:spTree>
    <p:extLst>
      <p:ext uri="{BB962C8B-B14F-4D97-AF65-F5344CB8AC3E}">
        <p14:creationId xmlns:p14="http://schemas.microsoft.com/office/powerpoint/2010/main" val="276288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MARYIA- Our chapter’s mission has always been to outreach and educate the next generation of code officials; however, this year we are starting a new initiative of creating college campus chapters of WICED of VA. These are sub- chapters of WICED of VA that operate like other campus organizations or clubs.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are tapping into an untapped market by bringing chapter awareness to college students and college campuses- We are building meaningful connections with local colleges and university and their students.  This partnership is allowing us to tap into students individually. We doing this by creating a formal process or framework for which these sub-chapters or campus chapters work within. As the parent chapter- we provide educational and training opportunities to them. We act as mentors to these students, and we support them as they are pursuing careers in Architecture, Construction management, project management, and tother related fields. While also educating them on the code profession! WE are creating a “blueprint” for what these sub chapters are, how they operate, and how this partnership benefits both Parent and Child chapter.  What better way to reach the next generation of future code professionals than in college. Most college students are focused, determined, and financially vested in their futures.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Next slide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24DC036-842D-4429-A275-82DED7CD2660}" type="slidenum">
              <a:rPr lang="en-US" smtClean="0"/>
              <a:t>10</a:t>
            </a:fld>
            <a:endParaRPr lang="en-US"/>
          </a:p>
        </p:txBody>
      </p:sp>
    </p:spTree>
    <p:extLst>
      <p:ext uri="{BB962C8B-B14F-4D97-AF65-F5344CB8AC3E}">
        <p14:creationId xmlns:p14="http://schemas.microsoft.com/office/powerpoint/2010/main" val="176892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73239"/>
                </a:solidFill>
                <a:effectLst/>
                <a:latin typeface="-apple-system"/>
              </a:rPr>
              <a:t>CHRISTINA-</a:t>
            </a:r>
            <a:endParaRPr lang="en-US" dirty="0"/>
          </a:p>
          <a:p>
            <a:r>
              <a:rPr lang="en-US" dirty="0"/>
              <a:t>Similar to how many of our organizations are structured, We are here to help these students establish what their campus organization looks like, while respecting and maintaining the Parent Chapters mission/vision/goals.</a:t>
            </a:r>
          </a:p>
          <a:p>
            <a:r>
              <a:rPr lang="en-US" dirty="0"/>
              <a:t>* It is important to get </a:t>
            </a:r>
            <a:r>
              <a:rPr lang="en-US" u="sng" dirty="0"/>
              <a:t>by-in</a:t>
            </a:r>
            <a:r>
              <a:rPr lang="en-US" dirty="0"/>
              <a:t> from the college or university AND from the students. </a:t>
            </a:r>
          </a:p>
          <a:p>
            <a:r>
              <a:rPr lang="en-US" dirty="0"/>
              <a:t>(ADD your personal notes)</a:t>
            </a:r>
          </a:p>
          <a:p>
            <a:r>
              <a:rPr lang="en-US" baseline="0" dirty="0"/>
              <a:t>Discuss what each of these bullet points mean as it relates to creating a new campus chapter</a:t>
            </a:r>
          </a:p>
          <a:p>
            <a:r>
              <a:rPr lang="en-US" baseline="0" dirty="0"/>
              <a:t>Discuss How WICED is planning to support our First Campus chapter. (we are currently working out the kinks- like first time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224DC036-842D-4429-A275-82DED7CD2660}" type="slidenum">
              <a:rPr lang="en-US" smtClean="0"/>
              <a:t>11</a:t>
            </a:fld>
            <a:endParaRPr lang="en-US"/>
          </a:p>
        </p:txBody>
      </p:sp>
    </p:spTree>
    <p:extLst>
      <p:ext uri="{BB962C8B-B14F-4D97-AF65-F5344CB8AC3E}">
        <p14:creationId xmlns:p14="http://schemas.microsoft.com/office/powerpoint/2010/main" val="149401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4EA5F-EABC-4A04-891E-688A46B039EC}"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C7E28-AC9B-40C0-A1EA-D2B03EC3B9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7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4EA5F-EABC-4A04-891E-688A46B039EC}"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246140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4EA5F-EABC-4A04-891E-688A46B039EC}"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10898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C4EA5F-EABC-4A04-891E-688A46B039EC}"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225150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C4EA5F-EABC-4A04-891E-688A46B039EC}"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C7E28-AC9B-40C0-A1EA-D2B03EC3B9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26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C4EA5F-EABC-4A04-891E-688A46B039EC}"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391126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C4EA5F-EABC-4A04-891E-688A46B039EC}"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59934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C4EA5F-EABC-4A04-891E-688A46B039EC}" type="datetimeFigureOut">
              <a:rPr lang="en-US" smtClean="0"/>
              <a:t>4/29/2023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28316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C4EA5F-EABC-4A04-891E-688A46B039EC}" type="datetimeFigureOut">
              <a:rPr lang="en-US" smtClean="0"/>
              <a:t>4/29/2023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142205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C4EA5F-EABC-4A04-891E-688A46B039EC}" type="datetimeFigureOut">
              <a:rPr lang="en-US" smtClean="0"/>
              <a:t>4/29/2023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CC7E28-AC9B-40C0-A1EA-D2B03EC3B994}" type="slidenum">
              <a:rPr lang="en-US" smtClean="0"/>
              <a:t>‹#›</a:t>
            </a:fld>
            <a:endParaRPr lang="en-US"/>
          </a:p>
        </p:txBody>
      </p:sp>
    </p:spTree>
    <p:extLst>
      <p:ext uri="{BB962C8B-B14F-4D97-AF65-F5344CB8AC3E}">
        <p14:creationId xmlns:p14="http://schemas.microsoft.com/office/powerpoint/2010/main" val="111575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0C4EA5F-EABC-4A04-891E-688A46B039EC}" type="datetimeFigureOut">
              <a:rPr lang="en-US" smtClean="0"/>
              <a:t>4/29/2023</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ACC7E28-AC9B-40C0-A1EA-D2B03EC3B994}" type="slidenum">
              <a:rPr lang="en-US" smtClean="0"/>
              <a:t>‹#›</a:t>
            </a:fld>
            <a:endParaRPr lang="en-US"/>
          </a:p>
        </p:txBody>
      </p:sp>
    </p:spTree>
    <p:extLst>
      <p:ext uri="{BB962C8B-B14F-4D97-AF65-F5344CB8AC3E}">
        <p14:creationId xmlns:p14="http://schemas.microsoft.com/office/powerpoint/2010/main" val="36504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0C4EA5F-EABC-4A04-891E-688A46B039EC}" type="datetimeFigureOut">
              <a:rPr lang="en-US" smtClean="0"/>
              <a:t>4/29/2023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CC7E28-AC9B-40C0-A1EA-D2B03EC3B99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011389"/>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16517"/>
            <a:ext cx="10058400" cy="1644614"/>
          </a:xfrm>
        </p:spPr>
        <p:txBody>
          <a:bodyPr anchor="ctr">
            <a:noAutofit/>
          </a:bodyPr>
          <a:lstStyle/>
          <a:p>
            <a:pPr algn="ctr"/>
            <a:r>
              <a:rPr lang="en-US" sz="3200" dirty="0"/>
              <a:t/>
            </a:r>
            <a:br>
              <a:rPr lang="en-US" sz="3200" dirty="0"/>
            </a:br>
            <a:r>
              <a:rPr lang="en-US" sz="3200" dirty="0"/>
              <a:t/>
            </a:r>
            <a:br>
              <a:rPr lang="en-US" sz="3200" dirty="0"/>
            </a:br>
            <a:r>
              <a:rPr lang="en-US" sz="3200" dirty="0"/>
              <a:t>ICC Chapter Leader Academy</a:t>
            </a:r>
            <a:br>
              <a:rPr lang="en-US" sz="3200" dirty="0"/>
            </a:br>
            <a:r>
              <a:rPr lang="en-US" sz="3200" dirty="0"/>
              <a:t>2023</a:t>
            </a:r>
            <a:r>
              <a:rPr lang="en-US" sz="4800" dirty="0"/>
              <a:t/>
            </a:r>
            <a:br>
              <a:rPr lang="en-US" sz="4800" dirty="0"/>
            </a:br>
            <a:endParaRPr lang="en-US" sz="4800" dirty="0"/>
          </a:p>
        </p:txBody>
      </p:sp>
      <p:sp>
        <p:nvSpPr>
          <p:cNvPr id="3" name="Subtitle 2"/>
          <p:cNvSpPr>
            <a:spLocks noGrp="1"/>
          </p:cNvSpPr>
          <p:nvPr>
            <p:ph type="subTitle" idx="1"/>
          </p:nvPr>
        </p:nvSpPr>
        <p:spPr>
          <a:xfrm>
            <a:off x="2066968" y="2837865"/>
            <a:ext cx="8058064" cy="1143000"/>
          </a:xfrm>
        </p:spPr>
        <p:txBody>
          <a:bodyPr>
            <a:noAutofit/>
          </a:bodyPr>
          <a:lstStyle/>
          <a:p>
            <a:pPr algn="ctr"/>
            <a:r>
              <a:rPr lang="en-US" sz="3600" dirty="0">
                <a:effectLst/>
                <a:latin typeface="Calibri" panose="020F0502020204030204" pitchFamily="34" charset="0"/>
                <a:ea typeface="Times New Roman" panose="02020603050405020304" pitchFamily="18" charset="0"/>
              </a:rPr>
              <a:t>A new blueprint to Chapter engagement</a:t>
            </a:r>
            <a:endParaRPr lang="en-US" sz="6600" b="1" dirty="0"/>
          </a:p>
        </p:txBody>
      </p:sp>
      <p:pic>
        <p:nvPicPr>
          <p:cNvPr id="6" name="Picture 5" descr="Logo&#10;&#10;Description automatically generated">
            <a:extLst>
              <a:ext uri="{FF2B5EF4-FFF2-40B4-BE49-F238E27FC236}">
                <a16:creationId xmlns:a16="http://schemas.microsoft.com/office/drawing/2014/main" id="{713A118C-8B6B-039A-E688-CEB1FB5B3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440" y="295289"/>
            <a:ext cx="1347120" cy="2206924"/>
          </a:xfrm>
          <a:prstGeom prst="rect">
            <a:avLst/>
          </a:prstGeom>
        </p:spPr>
      </p:pic>
    </p:spTree>
    <p:extLst>
      <p:ext uri="{BB962C8B-B14F-4D97-AF65-F5344CB8AC3E}">
        <p14:creationId xmlns:p14="http://schemas.microsoft.com/office/powerpoint/2010/main" val="395180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C2DC10F-CD76-43DC-9E0B-CB291F740C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1C18170A-08B7-4230-A012-B24C20E393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43">
            <a:extLst>
              <a:ext uri="{FF2B5EF4-FFF2-40B4-BE49-F238E27FC236}">
                <a16:creationId xmlns:a16="http://schemas.microsoft.com/office/drawing/2014/main" id="{52188B95-E375-4977-9E9C-E28CE956F6E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E5958DBC-F4DA-42A8-8C52-860179790E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144679" y="634946"/>
            <a:ext cx="6405063" cy="1450757"/>
          </a:xfrm>
        </p:spPr>
        <p:txBody>
          <a:bodyPr vert="horz" lIns="91440" tIns="45720" rIns="91440" bIns="45720" rtlCol="0" anchor="b">
            <a:normAutofit/>
          </a:bodyPr>
          <a:lstStyle/>
          <a:p>
            <a:r>
              <a:rPr lang="en-US" b="1"/>
              <a:t>A new initiative!</a:t>
            </a:r>
            <a:endParaRPr lang="en-US"/>
          </a:p>
        </p:txBody>
      </p:sp>
      <p:pic>
        <p:nvPicPr>
          <p:cNvPr id="6" name="Picture 5" descr="Diagram&#10;&#10;Description automatically generated">
            <a:extLst>
              <a:ext uri="{FF2B5EF4-FFF2-40B4-BE49-F238E27FC236}">
                <a16:creationId xmlns:a16="http://schemas.microsoft.com/office/drawing/2014/main" id="{92D35DF8-AFD8-6C3E-AFB8-2B3CC1AEA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99" y="854294"/>
            <a:ext cx="4020297" cy="1929743"/>
          </a:xfrm>
          <a:prstGeom prst="rect">
            <a:avLst/>
          </a:prstGeom>
        </p:spPr>
      </p:pic>
      <p:cxnSp>
        <p:nvCxnSpPr>
          <p:cNvPr id="48" name="Straight Connector 47">
            <a:extLst>
              <a:ext uri="{FF2B5EF4-FFF2-40B4-BE49-F238E27FC236}">
                <a16:creationId xmlns:a16="http://schemas.microsoft.com/office/drawing/2014/main" id="{79FCC9A9-2031-4283-9B27-34B62BB7F30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39BCC4F7-A1DF-C1E7-9762-8BF65B3F5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99" y="3467176"/>
            <a:ext cx="4020296" cy="1977985"/>
          </a:xfrm>
          <a:prstGeom prst="rect">
            <a:avLst/>
          </a:prstGeom>
        </p:spPr>
      </p:pic>
      <p:sp>
        <p:nvSpPr>
          <p:cNvPr id="3" name="Content Placeholder 2"/>
          <p:cNvSpPr>
            <a:spLocks noGrp="1"/>
          </p:cNvSpPr>
          <p:nvPr>
            <p:ph idx="4294967295"/>
          </p:nvPr>
        </p:nvSpPr>
        <p:spPr>
          <a:xfrm>
            <a:off x="5144679" y="2198914"/>
            <a:ext cx="6405063" cy="3670180"/>
          </a:xfrm>
        </p:spPr>
        <p:txBody>
          <a:bodyPr vert="horz" lIns="0" tIns="45720" rIns="0" bIns="45720" rtlCol="0">
            <a:normAutofit/>
          </a:bodyPr>
          <a:lstStyle/>
          <a:p>
            <a:pPr marL="0" indent="0">
              <a:buFont typeface="Calibri" panose="020F0502020204030204" pitchFamily="34" charset="0"/>
              <a:buNone/>
            </a:pPr>
            <a:r>
              <a:rPr lang="en-US" sz="2400" dirty="0"/>
              <a:t>Creating mini college campus chapters</a:t>
            </a:r>
          </a:p>
          <a:p>
            <a:pPr marL="0" indent="0">
              <a:buFont typeface="Calibri" panose="020F0502020204030204" pitchFamily="34" charset="0"/>
              <a:buNone/>
            </a:pPr>
            <a:r>
              <a:rPr lang="en-US" sz="2400" dirty="0"/>
              <a:t> </a:t>
            </a:r>
          </a:p>
          <a:p>
            <a:pPr lvl="2"/>
            <a:r>
              <a:rPr lang="en-US" sz="2400" dirty="0"/>
              <a:t>Build campus connections</a:t>
            </a:r>
          </a:p>
          <a:p>
            <a:pPr lvl="2"/>
            <a:r>
              <a:rPr lang="en-US" sz="2400" dirty="0"/>
              <a:t>Create a blueprint for campus chapters</a:t>
            </a:r>
          </a:p>
          <a:p>
            <a:pPr lvl="2"/>
            <a:r>
              <a:rPr lang="en-US" sz="2400" dirty="0"/>
              <a:t>Education/training opportunities</a:t>
            </a:r>
          </a:p>
          <a:p>
            <a:pPr lvl="2"/>
            <a:r>
              <a:rPr lang="en-US" sz="2400" dirty="0"/>
              <a:t>Support/mentor students</a:t>
            </a:r>
          </a:p>
        </p:txBody>
      </p:sp>
      <p:sp>
        <p:nvSpPr>
          <p:cNvPr id="50" name="Rectangle 49">
            <a:extLst>
              <a:ext uri="{FF2B5EF4-FFF2-40B4-BE49-F238E27FC236}">
                <a16:creationId xmlns:a16="http://schemas.microsoft.com/office/drawing/2014/main" id="{51DDD252-D7C8-4CE5-9C61-D60D722BC2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2FBD75F5-C49C-4F6A-8D43-7A5939C233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580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Diagram, engineering drawing&#10;&#10;Description automatically generated">
            <a:extLst>
              <a:ext uri="{FF2B5EF4-FFF2-40B4-BE49-F238E27FC236}">
                <a16:creationId xmlns:a16="http://schemas.microsoft.com/office/drawing/2014/main" id="{B96B4503-311B-AC4D-80E6-6A09F92F917A}"/>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3433"/>
          <a:stretch/>
        </p:blipFill>
        <p:spPr>
          <a:xfrm>
            <a:off x="20" y="10"/>
            <a:ext cx="12191980" cy="6857990"/>
          </a:xfrm>
          <a:prstGeom prst="rect">
            <a:avLst/>
          </a:prstGeom>
        </p:spPr>
      </p:pic>
      <p:cxnSp>
        <p:nvCxnSpPr>
          <p:cNvPr id="33" name="Straight Connector 32">
            <a:extLst>
              <a:ext uri="{FF2B5EF4-FFF2-40B4-BE49-F238E27FC236}">
                <a16:creationId xmlns:a16="http://schemas.microsoft.com/office/drawing/2014/main" id="{E9F7CBA9-9D9B-479F-AAB5-BF785971CD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286603"/>
            <a:ext cx="10058400" cy="1450757"/>
          </a:xfrm>
        </p:spPr>
        <p:txBody>
          <a:bodyPr>
            <a:normAutofit/>
          </a:bodyPr>
          <a:lstStyle/>
          <a:p>
            <a:r>
              <a:rPr lang="en-US" dirty="0"/>
              <a:t>A blueprint to creating sub-chapters</a:t>
            </a:r>
          </a:p>
        </p:txBody>
      </p:sp>
      <p:sp>
        <p:nvSpPr>
          <p:cNvPr id="3" name="Content Placeholder 2"/>
          <p:cNvSpPr>
            <a:spLocks noGrp="1"/>
          </p:cNvSpPr>
          <p:nvPr>
            <p:ph idx="1"/>
          </p:nvPr>
        </p:nvSpPr>
        <p:spPr>
          <a:xfrm>
            <a:off x="1147812" y="2167436"/>
            <a:ext cx="10058400" cy="4023360"/>
          </a:xfrm>
        </p:spPr>
        <p:txBody>
          <a:bodyPr>
            <a:normAutofit/>
          </a:bodyPr>
          <a:lstStyle/>
          <a:p>
            <a:pPr lvl="0">
              <a:buClr>
                <a:srgbClr val="549E39"/>
              </a:buClr>
              <a:buFont typeface="Wingdings" panose="05000000000000000000" pitchFamily="2" charset="2"/>
              <a:buChar char="§"/>
            </a:pPr>
            <a:r>
              <a:rPr lang="en-US" sz="2800" dirty="0"/>
              <a:t> Organization structure</a:t>
            </a:r>
          </a:p>
          <a:p>
            <a:pPr lvl="0">
              <a:buClr>
                <a:srgbClr val="549E39"/>
              </a:buClr>
              <a:buFont typeface="Wingdings" panose="05000000000000000000" pitchFamily="2" charset="2"/>
              <a:buChar char="§"/>
            </a:pPr>
            <a:r>
              <a:rPr lang="en-US" sz="2800" dirty="0"/>
              <a:t> Mission/Vision</a:t>
            </a:r>
          </a:p>
          <a:p>
            <a:pPr lvl="0">
              <a:buClr>
                <a:srgbClr val="549E39"/>
              </a:buClr>
              <a:buFont typeface="Wingdings" panose="05000000000000000000" pitchFamily="2" charset="2"/>
              <a:buChar char="§"/>
            </a:pPr>
            <a:r>
              <a:rPr lang="en-US" sz="2800" dirty="0"/>
              <a:t> Resources</a:t>
            </a:r>
          </a:p>
          <a:p>
            <a:pPr lvl="0">
              <a:buClr>
                <a:srgbClr val="549E39"/>
              </a:buClr>
              <a:buFont typeface="Wingdings" panose="05000000000000000000" pitchFamily="2" charset="2"/>
              <a:buChar char="§"/>
            </a:pPr>
            <a:r>
              <a:rPr lang="en-US" sz="2800" dirty="0"/>
              <a:t> Mentorship</a:t>
            </a:r>
          </a:p>
        </p:txBody>
      </p:sp>
      <p:sp>
        <p:nvSpPr>
          <p:cNvPr id="35" name="Rectangle 34">
            <a:extLst>
              <a:ext uri="{FF2B5EF4-FFF2-40B4-BE49-F238E27FC236}">
                <a16:creationId xmlns:a16="http://schemas.microsoft.com/office/drawing/2014/main" id="{154480E5-678B-478F-9170-46502C5FB3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B598D875-841B-47A7-B4C8-237DBCE2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descr="A picture containing indoor, birthday, decorated">
            <a:extLst>
              <a:ext uri="{FF2B5EF4-FFF2-40B4-BE49-F238E27FC236}">
                <a16:creationId xmlns:a16="http://schemas.microsoft.com/office/drawing/2014/main" id="{51E9279E-A7A0-74C4-C48E-F11742DB0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600" y="2861751"/>
            <a:ext cx="7025506" cy="2895238"/>
          </a:xfrm>
          <a:prstGeom prst="rect">
            <a:avLst/>
          </a:prstGeom>
        </p:spPr>
      </p:pic>
    </p:spTree>
    <p:extLst>
      <p:ext uri="{BB962C8B-B14F-4D97-AF65-F5344CB8AC3E}">
        <p14:creationId xmlns:p14="http://schemas.microsoft.com/office/powerpoint/2010/main" val="184131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B2B8762-61F0-4F1B-9364-D633EE9D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E97675C8-1328-460C-9EBF-6B446B67E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8" name="Straight Connector 37">
            <a:extLst>
              <a:ext uri="{FF2B5EF4-FFF2-40B4-BE49-F238E27FC236}">
                <a16:creationId xmlns:a16="http://schemas.microsoft.com/office/drawing/2014/main" id="{514EE78B-AF71-4195-A01B-F1165D9233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18BA3243-42C1-4315-9ADA-40AA9319B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3077" y="671592"/>
            <a:ext cx="4813072" cy="3686015"/>
          </a:xfrm>
        </p:spPr>
        <p:txBody>
          <a:bodyPr vert="horz" lIns="91440" tIns="45720" rIns="91440" bIns="45720" rtlCol="0" anchor="b">
            <a:normAutofit/>
          </a:bodyPr>
          <a:lstStyle/>
          <a:p>
            <a:pPr algn="ctr"/>
            <a:r>
              <a:rPr lang="en-US" sz="7400" dirty="0">
                <a:solidFill>
                  <a:schemeClr val="tx1">
                    <a:lumMod val="85000"/>
                    <a:lumOff val="15000"/>
                  </a:schemeClr>
                </a:solidFill>
              </a:rPr>
              <a:t>Build campus connections</a:t>
            </a:r>
          </a:p>
        </p:txBody>
      </p:sp>
      <p:sp>
        <p:nvSpPr>
          <p:cNvPr id="42" name="Rectangle 41">
            <a:extLst>
              <a:ext uri="{FF2B5EF4-FFF2-40B4-BE49-F238E27FC236}">
                <a16:creationId xmlns:a16="http://schemas.microsoft.com/office/drawing/2014/main" id="{3CD2AC58-26E2-4F2B-BB55-FF8007E4BD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company name&#10;&#10;Description automatically generated">
            <a:extLst>
              <a:ext uri="{FF2B5EF4-FFF2-40B4-BE49-F238E27FC236}">
                <a16:creationId xmlns:a16="http://schemas.microsoft.com/office/drawing/2014/main" id="{311D9AB4-5207-BE87-D6C6-463C3DC09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36" y="1322715"/>
            <a:ext cx="2784700" cy="1406273"/>
          </a:xfrm>
          <a:prstGeom prst="rect">
            <a:avLst/>
          </a:prstGeom>
        </p:spPr>
      </p:pic>
      <p:sp>
        <p:nvSpPr>
          <p:cNvPr id="44" name="Rectangle 43">
            <a:extLst>
              <a:ext uri="{FF2B5EF4-FFF2-40B4-BE49-F238E27FC236}">
                <a16:creationId xmlns:a16="http://schemas.microsoft.com/office/drawing/2014/main" id="{4A357E09-6CAE-4F82-B074-82B8BD7C8C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E2EA671-F09A-4CF2-96A1-9255D53C1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372741D-A371-404D-910F-5BF0CD357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 company name&#10;&#10;Description automatically generated">
            <a:extLst>
              <a:ext uri="{FF2B5EF4-FFF2-40B4-BE49-F238E27FC236}">
                <a16:creationId xmlns:a16="http://schemas.microsoft.com/office/drawing/2014/main" id="{113D3F1B-1D51-D19B-5ECD-FC5E48460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752" y="3069855"/>
            <a:ext cx="2295082" cy="2295082"/>
          </a:xfrm>
          <a:prstGeom prst="rect">
            <a:avLst/>
          </a:prstGeom>
        </p:spPr>
      </p:pic>
      <p:cxnSp>
        <p:nvCxnSpPr>
          <p:cNvPr id="50" name="Straight Connector 49">
            <a:extLst>
              <a:ext uri="{FF2B5EF4-FFF2-40B4-BE49-F238E27FC236}">
                <a16:creationId xmlns:a16="http://schemas.microsoft.com/office/drawing/2014/main" id="{AE5F1B50-B32F-4B5D-8735-8F3E9B7EE86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EF7D0D6-CA38-4628-8593-669841727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458660E3-E5DE-4B48-BF77-8452EF6B4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647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B2B8762-61F0-4F1B-9364-D633EE9D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97675C8-1328-460C-9EBF-6B446B67E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514EE78B-AF71-4195-A01B-F1165D9233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C6417104-D4C1-4710-9982-2154A7F484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Education and Training Opportunies </a:t>
            </a:r>
          </a:p>
        </p:txBody>
      </p:sp>
      <p:pic>
        <p:nvPicPr>
          <p:cNvPr id="11" name="Picture 10" descr="Logo&#10;&#10;Description automatically generated">
            <a:extLst>
              <a:ext uri="{FF2B5EF4-FFF2-40B4-BE49-F238E27FC236}">
                <a16:creationId xmlns:a16="http://schemas.microsoft.com/office/drawing/2014/main" id="{88B9BC92-61C3-854F-FBBB-4E9F64D37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373" y="640080"/>
            <a:ext cx="3602736" cy="3602736"/>
          </a:xfrm>
          <a:prstGeom prst="rect">
            <a:avLst/>
          </a:prstGeom>
        </p:spPr>
      </p:pic>
      <p:sp>
        <p:nvSpPr>
          <p:cNvPr id="24" name="Rectangle 23">
            <a:extLst>
              <a:ext uri="{FF2B5EF4-FFF2-40B4-BE49-F238E27FC236}">
                <a16:creationId xmlns:a16="http://schemas.microsoft.com/office/drawing/2014/main" id="{626F1402-2DEC-4071-84AF-350C7BF00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ky, grass, outdoor, building&#10;&#10;Description automatically generated">
            <a:extLst>
              <a:ext uri="{FF2B5EF4-FFF2-40B4-BE49-F238E27FC236}">
                <a16:creationId xmlns:a16="http://schemas.microsoft.com/office/drawing/2014/main" id="{97D3066C-2B67-CACB-3DAF-A5D1780CF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891" y="640080"/>
            <a:ext cx="3593638" cy="3602736"/>
          </a:xfrm>
          <a:prstGeom prst="rect">
            <a:avLst/>
          </a:prstGeom>
        </p:spPr>
      </p:pic>
      <p:cxnSp>
        <p:nvCxnSpPr>
          <p:cNvPr id="26" name="Straight Connector 25">
            <a:extLst>
              <a:ext uri="{FF2B5EF4-FFF2-40B4-BE49-F238E27FC236}">
                <a16:creationId xmlns:a16="http://schemas.microsoft.com/office/drawing/2014/main" id="{04733B62-1719-4677-A612-CA0AC0AD74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A52A394-10F4-4AA5-90E4-634D1E919D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7BDDC51-8BB2-42BE-8EA8-39B3E9AC1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597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4">
            <a:extLst>
              <a:ext uri="{FF2B5EF4-FFF2-40B4-BE49-F238E27FC236}">
                <a16:creationId xmlns:a16="http://schemas.microsoft.com/office/drawing/2014/main" id="{BB2B8762-61F0-4F1B-9364-D633EE9D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6">
            <a:extLst>
              <a:ext uri="{FF2B5EF4-FFF2-40B4-BE49-F238E27FC236}">
                <a16:creationId xmlns:a16="http://schemas.microsoft.com/office/drawing/2014/main" id="{E97675C8-1328-460C-9EBF-6B446B67EA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18">
            <a:extLst>
              <a:ext uri="{FF2B5EF4-FFF2-40B4-BE49-F238E27FC236}">
                <a16:creationId xmlns:a16="http://schemas.microsoft.com/office/drawing/2014/main" id="{514EE78B-AF71-4195-A01B-F1165D9233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20">
            <a:extLst>
              <a:ext uri="{FF2B5EF4-FFF2-40B4-BE49-F238E27FC236}">
                <a16:creationId xmlns:a16="http://schemas.microsoft.com/office/drawing/2014/main" id="{C6417104-D4C1-4710-9982-2154A7F484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pPr algn="ctr"/>
            <a:r>
              <a:rPr lang="en-US" sz="6000" dirty="0">
                <a:solidFill>
                  <a:schemeClr val="tx1">
                    <a:lumMod val="85000"/>
                    <a:lumOff val="15000"/>
                  </a:schemeClr>
                </a:solidFill>
              </a:rPr>
              <a:t>Support and Mentor Students</a:t>
            </a:r>
          </a:p>
        </p:txBody>
      </p:sp>
      <p:pic>
        <p:nvPicPr>
          <p:cNvPr id="8" name="Picture 7">
            <a:extLst>
              <a:ext uri="{FF2B5EF4-FFF2-40B4-BE49-F238E27FC236}">
                <a16:creationId xmlns:a16="http://schemas.microsoft.com/office/drawing/2014/main" id="{E8CF0F82-B9B6-FC69-C9B1-22A9D30B9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457" y="998171"/>
            <a:ext cx="5131653" cy="2886554"/>
          </a:xfrm>
          <a:prstGeom prst="rect">
            <a:avLst/>
          </a:prstGeom>
        </p:spPr>
      </p:pic>
      <p:sp>
        <p:nvSpPr>
          <p:cNvPr id="34" name="Rectangle 22">
            <a:extLst>
              <a:ext uri="{FF2B5EF4-FFF2-40B4-BE49-F238E27FC236}">
                <a16:creationId xmlns:a16="http://schemas.microsoft.com/office/drawing/2014/main" id="{626F1402-2DEC-4071-84AF-350C7BF00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3F412BE4-0CB3-69E7-6685-A232FE12D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891" y="918180"/>
            <a:ext cx="5118182" cy="3046536"/>
          </a:xfrm>
          <a:prstGeom prst="rect">
            <a:avLst/>
          </a:prstGeom>
        </p:spPr>
      </p:pic>
      <p:cxnSp>
        <p:nvCxnSpPr>
          <p:cNvPr id="35" name="Straight Connector 24">
            <a:extLst>
              <a:ext uri="{FF2B5EF4-FFF2-40B4-BE49-F238E27FC236}">
                <a16:creationId xmlns:a16="http://schemas.microsoft.com/office/drawing/2014/main" id="{04733B62-1719-4677-A612-CA0AC0AD74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26">
            <a:extLst>
              <a:ext uri="{FF2B5EF4-FFF2-40B4-BE49-F238E27FC236}">
                <a16:creationId xmlns:a16="http://schemas.microsoft.com/office/drawing/2014/main" id="{DA52A394-10F4-4AA5-90E4-634D1E919D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07BDDC51-8BB2-42BE-8EA8-39B3E9AC1E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860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075CF7CF-4889-7403-4E30-122B9DA6C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41" y="86240"/>
            <a:ext cx="4440373" cy="6099414"/>
          </a:xfrm>
          <a:prstGeom prst="rect">
            <a:avLst/>
          </a:prstGeom>
        </p:spPr>
      </p:pic>
      <p:pic>
        <p:nvPicPr>
          <p:cNvPr id="5" name="Picture 4" descr="A group of people posing for a photo&#10;&#10;Description automatically generated with medium confidence">
            <a:extLst>
              <a:ext uri="{FF2B5EF4-FFF2-40B4-BE49-F238E27FC236}">
                <a16:creationId xmlns:a16="http://schemas.microsoft.com/office/drawing/2014/main" id="{CDAAA5E8-16BC-C9A8-0422-D3F86EE649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2686" y="86240"/>
            <a:ext cx="4640670" cy="6187560"/>
          </a:xfrm>
          <a:prstGeom prst="rect">
            <a:avLst/>
          </a:prstGeom>
        </p:spPr>
      </p:pic>
    </p:spTree>
    <p:extLst>
      <p:ext uri="{BB962C8B-B14F-4D97-AF65-F5344CB8AC3E}">
        <p14:creationId xmlns:p14="http://schemas.microsoft.com/office/powerpoint/2010/main" val="29369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72C0B0-A843-C435-CB7B-95C22CBB7484}"/>
              </a:ext>
            </a:extLst>
          </p:cNvPr>
          <p:cNvSpPr txBox="1"/>
          <p:nvPr/>
        </p:nvSpPr>
        <p:spPr>
          <a:xfrm>
            <a:off x="5220928" y="965200"/>
            <a:ext cx="5999002" cy="4927600"/>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8000" spc="-50" dirty="0">
                <a:solidFill>
                  <a:schemeClr val="tx2"/>
                </a:solidFill>
                <a:latin typeface="+mj-lt"/>
                <a:ea typeface="+mj-ea"/>
                <a:cs typeface="+mj-cs"/>
              </a:rPr>
              <a:t>Chapter Challenges</a:t>
            </a:r>
          </a:p>
        </p:txBody>
      </p:sp>
      <p:sp>
        <p:nvSpPr>
          <p:cNvPr id="15" name="Rectangle 14">
            <a:extLst>
              <a:ext uri="{FF2B5EF4-FFF2-40B4-BE49-F238E27FC236}">
                <a16:creationId xmlns:a16="http://schemas.microsoft.com/office/drawing/2014/main" id="{0EEF5601-A8BC-411D-AA64-3E79320BA1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3209156-242F-4B26-8D07-CEB2B68A9F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5601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1558"/>
            <a:ext cx="10058400" cy="814647"/>
          </a:xfrm>
        </p:spPr>
        <p:txBody>
          <a:bodyPr anchor="t">
            <a:normAutofit fontScale="90000"/>
          </a:bodyPr>
          <a:lstStyle/>
          <a:p>
            <a:r>
              <a:rPr lang="en-US" dirty="0"/>
              <a:t>Challenges facing Chapters</a:t>
            </a:r>
            <a:br>
              <a:rPr lang="en-US" dirty="0"/>
            </a:br>
            <a:endParaRPr lang="en-US" dirty="0"/>
          </a:p>
        </p:txBody>
      </p:sp>
      <p:sp>
        <p:nvSpPr>
          <p:cNvPr id="3" name="Content Placeholder 2"/>
          <p:cNvSpPr>
            <a:spLocks noGrp="1"/>
          </p:cNvSpPr>
          <p:nvPr>
            <p:ph idx="1"/>
          </p:nvPr>
        </p:nvSpPr>
        <p:spPr>
          <a:xfrm>
            <a:off x="1097280" y="2103120"/>
            <a:ext cx="10058400" cy="3765974"/>
          </a:xfrm>
        </p:spPr>
        <p:txBody>
          <a:bodyPr/>
          <a:lstStyle/>
          <a:p>
            <a:pPr>
              <a:lnSpc>
                <a:spcPct val="150000"/>
              </a:lnSpc>
              <a:buSzPct val="105000"/>
              <a:buFont typeface="Wingdings" panose="05000000000000000000" pitchFamily="2" charset="2"/>
              <a:buChar char="§"/>
            </a:pPr>
            <a:r>
              <a:rPr lang="en-US" sz="2400" dirty="0"/>
              <a:t> </a:t>
            </a:r>
            <a:r>
              <a:rPr lang="en-US" sz="2800" dirty="0">
                <a:latin typeface="+mj-lt"/>
              </a:rPr>
              <a:t>Mission does not support</a:t>
            </a:r>
          </a:p>
          <a:p>
            <a:pPr>
              <a:lnSpc>
                <a:spcPct val="150000"/>
              </a:lnSpc>
              <a:buSzPct val="105000"/>
              <a:buFont typeface="Wingdings" panose="05000000000000000000" pitchFamily="2" charset="2"/>
              <a:buChar char="§"/>
            </a:pPr>
            <a:r>
              <a:rPr lang="en-US" sz="2800" dirty="0">
                <a:latin typeface="+mj-lt"/>
              </a:rPr>
              <a:t> Lack of chapter commitment </a:t>
            </a:r>
          </a:p>
          <a:p>
            <a:pPr>
              <a:lnSpc>
                <a:spcPct val="150000"/>
              </a:lnSpc>
              <a:buFont typeface="Wingdings" panose="05000000000000000000" pitchFamily="2" charset="2"/>
              <a:buChar char="§"/>
            </a:pPr>
            <a:r>
              <a:rPr lang="en-US" sz="2800" dirty="0">
                <a:latin typeface="+mj-lt"/>
              </a:rPr>
              <a:t> Lack of member or other resources</a:t>
            </a:r>
          </a:p>
          <a:p>
            <a:pPr>
              <a:lnSpc>
                <a:spcPct val="150000"/>
              </a:lnSpc>
              <a:buFont typeface="Wingdings" panose="05000000000000000000" pitchFamily="2" charset="2"/>
              <a:buChar char="§"/>
            </a:pPr>
            <a:r>
              <a:rPr lang="en-US" sz="2800" dirty="0">
                <a:latin typeface="+mj-lt"/>
              </a:rPr>
              <a:t> Geography too large</a:t>
            </a:r>
          </a:p>
          <a:p>
            <a:pPr>
              <a:buFont typeface="Wingdings" panose="05000000000000000000" pitchFamily="2" charset="2"/>
              <a:buChar char="§"/>
            </a:pPr>
            <a:endParaRPr lang="en-US" sz="3600" dirty="0"/>
          </a:p>
          <a:p>
            <a:pPr>
              <a:buFont typeface="Wingdings" panose="05000000000000000000" pitchFamily="2" charset="2"/>
              <a:buChar char="§"/>
            </a:pPr>
            <a:endParaRPr lang="en-US" dirty="0"/>
          </a:p>
        </p:txBody>
      </p:sp>
      <p:pic>
        <p:nvPicPr>
          <p:cNvPr id="4" name="Picture 3"/>
          <p:cNvPicPr>
            <a:picLocks noChangeAspect="1"/>
          </p:cNvPicPr>
          <p:nvPr/>
        </p:nvPicPr>
        <p:blipFill>
          <a:blip r:embed="rId3"/>
          <a:stretch>
            <a:fillRect/>
          </a:stretch>
        </p:blipFill>
        <p:spPr>
          <a:xfrm>
            <a:off x="8245528" y="2201874"/>
            <a:ext cx="3606837" cy="3568466"/>
          </a:xfrm>
          <a:prstGeom prst="rect">
            <a:avLst/>
          </a:prstGeom>
        </p:spPr>
      </p:pic>
    </p:spTree>
    <p:extLst>
      <p:ext uri="{BB962C8B-B14F-4D97-AF65-F5344CB8AC3E}">
        <p14:creationId xmlns:p14="http://schemas.microsoft.com/office/powerpoint/2010/main" val="188120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0371"/>
            <a:ext cx="10058400" cy="856211"/>
          </a:xfrm>
        </p:spPr>
        <p:txBody>
          <a:bodyPr/>
          <a:lstStyle/>
          <a:p>
            <a:r>
              <a:rPr lang="en-US" dirty="0"/>
              <a:t>Minimize your Challenges</a:t>
            </a:r>
          </a:p>
        </p:txBody>
      </p:sp>
      <p:sp>
        <p:nvSpPr>
          <p:cNvPr id="3" name="Content Placeholder 2"/>
          <p:cNvSpPr>
            <a:spLocks noGrp="1"/>
          </p:cNvSpPr>
          <p:nvPr>
            <p:ph idx="1"/>
          </p:nvPr>
        </p:nvSpPr>
        <p:spPr>
          <a:xfrm>
            <a:off x="1097280" y="2111431"/>
            <a:ext cx="10058400" cy="3749349"/>
          </a:xfrm>
        </p:spPr>
        <p:txBody>
          <a:bodyPr/>
          <a:lstStyle/>
          <a:p>
            <a:pPr lvl="1">
              <a:lnSpc>
                <a:spcPct val="150000"/>
              </a:lnSpc>
              <a:buFont typeface="Wingdings" panose="05000000000000000000" pitchFamily="2" charset="2"/>
              <a:buChar char="§"/>
            </a:pPr>
            <a:r>
              <a:rPr lang="en-US" sz="2800" dirty="0"/>
              <a:t> </a:t>
            </a:r>
            <a:r>
              <a:rPr lang="en-US" sz="3200" dirty="0"/>
              <a:t>Stay in touch with past volunteer organizations </a:t>
            </a:r>
          </a:p>
          <a:p>
            <a:pPr lvl="1">
              <a:lnSpc>
                <a:spcPct val="150000"/>
              </a:lnSpc>
              <a:buFont typeface="Wingdings" panose="05000000000000000000" pitchFamily="2" charset="2"/>
              <a:buChar char="§"/>
            </a:pPr>
            <a:r>
              <a:rPr lang="en-US" sz="3200" dirty="0"/>
              <a:t> Co-sponsor training with other code organizations</a:t>
            </a:r>
          </a:p>
          <a:p>
            <a:pPr lvl="1">
              <a:lnSpc>
                <a:spcPct val="150000"/>
              </a:lnSpc>
              <a:buFont typeface="Wingdings" panose="05000000000000000000" pitchFamily="2" charset="2"/>
              <a:buChar char="§"/>
            </a:pPr>
            <a:r>
              <a:rPr lang="en-US" sz="3200" dirty="0"/>
              <a:t> Be a part of changing the image of code enforcement </a:t>
            </a:r>
          </a:p>
          <a:p>
            <a:endParaRPr lang="en-US" dirty="0"/>
          </a:p>
        </p:txBody>
      </p:sp>
    </p:spTree>
    <p:extLst>
      <p:ext uri="{BB962C8B-B14F-4D97-AF65-F5344CB8AC3E}">
        <p14:creationId xmlns:p14="http://schemas.microsoft.com/office/powerpoint/2010/main" val="4176369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8"/>
            <a:ext cx="3314700" cy="4434841"/>
          </a:xfrm>
        </p:spPr>
        <p:txBody>
          <a:bodyPr>
            <a:normAutofit/>
          </a:bodyPr>
          <a:lstStyle/>
          <a:p>
            <a:r>
              <a:rPr lang="en-US" dirty="0"/>
              <a:t>Follow the 4 C’s of how you want to deliver your chapter’s message</a:t>
            </a:r>
          </a:p>
        </p:txBody>
      </p:sp>
      <p:pic>
        <p:nvPicPr>
          <p:cNvPr id="5" name="Content Placeholder 4"/>
          <p:cNvPicPr>
            <a:picLocks noGrp="1" noChangeAspect="1"/>
          </p:cNvPicPr>
          <p:nvPr>
            <p:ph idx="1"/>
          </p:nvPr>
        </p:nvPicPr>
        <p:blipFill>
          <a:blip r:embed="rId3"/>
          <a:stretch>
            <a:fillRect/>
          </a:stretch>
        </p:blipFill>
        <p:spPr>
          <a:xfrm>
            <a:off x="4523015" y="209044"/>
            <a:ext cx="7053942" cy="6518431"/>
          </a:xfrm>
          <a:prstGeom prst="rect">
            <a:avLst/>
          </a:prstGeom>
        </p:spPr>
      </p:pic>
    </p:spTree>
    <p:extLst>
      <p:ext uri="{BB962C8B-B14F-4D97-AF65-F5344CB8AC3E}">
        <p14:creationId xmlns:p14="http://schemas.microsoft.com/office/powerpoint/2010/main" val="400309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6313"/>
            <a:ext cx="10058400" cy="910430"/>
          </a:xfrm>
        </p:spPr>
        <p:txBody>
          <a:bodyPr/>
          <a:lstStyle/>
          <a:p>
            <a:r>
              <a:rPr lang="en-US" dirty="0"/>
              <a:t>Presenters</a:t>
            </a:r>
          </a:p>
        </p:txBody>
      </p:sp>
      <p:sp>
        <p:nvSpPr>
          <p:cNvPr id="3" name="Content Placeholder 2"/>
          <p:cNvSpPr>
            <a:spLocks noGrp="1"/>
          </p:cNvSpPr>
          <p:nvPr>
            <p:ph idx="1"/>
          </p:nvPr>
        </p:nvSpPr>
        <p:spPr>
          <a:xfrm>
            <a:off x="1066800" y="1831220"/>
            <a:ext cx="9265920" cy="3510037"/>
          </a:xfrm>
        </p:spPr>
        <p:txBody>
          <a:bodyPr>
            <a:normAutofit fontScale="92500" lnSpcReduction="10000"/>
          </a:bodyPr>
          <a:lstStyle/>
          <a:p>
            <a:pPr>
              <a:lnSpc>
                <a:spcPct val="100000"/>
              </a:lnSpc>
              <a:spcBef>
                <a:spcPts val="0"/>
              </a:spcBef>
              <a:spcAft>
                <a:spcPts val="0"/>
              </a:spcAft>
            </a:pPr>
            <a:r>
              <a:rPr lang="en-US" sz="2200" b="1" dirty="0"/>
              <a:t>Christina Jackson</a:t>
            </a:r>
            <a:r>
              <a:rPr lang="en-US" sz="2200" dirty="0"/>
              <a:t> </a:t>
            </a:r>
          </a:p>
          <a:p>
            <a:pPr>
              <a:lnSpc>
                <a:spcPct val="100000"/>
              </a:lnSpc>
              <a:spcBef>
                <a:spcPts val="0"/>
              </a:spcBef>
              <a:spcAft>
                <a:spcPts val="0"/>
              </a:spcAft>
            </a:pPr>
            <a:r>
              <a:rPr lang="en-US" sz="1900" dirty="0"/>
              <a:t>Senior </a:t>
            </a:r>
            <a:r>
              <a:rPr lang="en-US" sz="1900" dirty="0">
                <a:solidFill>
                  <a:schemeClr val="tx1"/>
                </a:solidFill>
              </a:rPr>
              <a:t>Code Compliance Inspector</a:t>
            </a:r>
          </a:p>
          <a:p>
            <a:pPr>
              <a:lnSpc>
                <a:spcPct val="100000"/>
              </a:lnSpc>
              <a:spcBef>
                <a:spcPts val="0"/>
              </a:spcBef>
              <a:spcAft>
                <a:spcPts val="0"/>
              </a:spcAft>
            </a:pPr>
            <a:r>
              <a:rPr lang="en-US" sz="1900" dirty="0"/>
              <a:t>City of Newport News, VA</a:t>
            </a:r>
          </a:p>
          <a:p>
            <a:pPr>
              <a:lnSpc>
                <a:spcPct val="100000"/>
              </a:lnSpc>
              <a:spcBef>
                <a:spcPts val="0"/>
              </a:spcBef>
              <a:spcAft>
                <a:spcPts val="0"/>
              </a:spcAft>
            </a:pPr>
            <a:r>
              <a:rPr lang="en-US" sz="1900" dirty="0"/>
              <a:t>Secretary, National Women in Code Enforcement and Development</a:t>
            </a:r>
          </a:p>
          <a:p>
            <a:pPr>
              <a:lnSpc>
                <a:spcPct val="100000"/>
              </a:lnSpc>
              <a:spcBef>
                <a:spcPts val="0"/>
              </a:spcBef>
              <a:spcAft>
                <a:spcPts val="0"/>
              </a:spcAft>
            </a:pPr>
            <a:r>
              <a:rPr lang="en-US" sz="1900" dirty="0"/>
              <a:t>Founding member and Past President, Women in Code Enforcement and Development of VA (WICED of VA)</a:t>
            </a:r>
          </a:p>
          <a:p>
            <a:pPr>
              <a:lnSpc>
                <a:spcPct val="100000"/>
              </a:lnSpc>
              <a:spcBef>
                <a:spcPts val="0"/>
              </a:spcBef>
              <a:spcAft>
                <a:spcPts val="0"/>
              </a:spcAft>
            </a:pPr>
            <a:r>
              <a:rPr lang="en-US" sz="1900" dirty="0"/>
              <a:t>Education Committee Chair, Virginia Building and Code Officials Association (VBCOA)</a:t>
            </a:r>
          </a:p>
          <a:p>
            <a:pPr>
              <a:lnSpc>
                <a:spcPct val="100000"/>
              </a:lnSpc>
              <a:spcBef>
                <a:spcPts val="0"/>
              </a:spcBef>
              <a:spcAft>
                <a:spcPts val="0"/>
              </a:spcAft>
            </a:pPr>
            <a:endParaRPr lang="en-US" sz="1800" dirty="0"/>
          </a:p>
          <a:p>
            <a:pPr>
              <a:lnSpc>
                <a:spcPct val="100000"/>
              </a:lnSpc>
              <a:spcBef>
                <a:spcPts val="0"/>
              </a:spcBef>
              <a:spcAft>
                <a:spcPts val="0"/>
              </a:spcAft>
            </a:pPr>
            <a:r>
              <a:rPr lang="en-US" sz="2200" b="1" dirty="0"/>
              <a:t>Maryia Lackansingh</a:t>
            </a:r>
            <a:r>
              <a:rPr lang="en-US" sz="2200" dirty="0"/>
              <a:t> </a:t>
            </a:r>
          </a:p>
          <a:p>
            <a:pPr>
              <a:lnSpc>
                <a:spcPct val="100000"/>
              </a:lnSpc>
              <a:spcBef>
                <a:spcPts val="0"/>
              </a:spcBef>
              <a:spcAft>
                <a:spcPts val="0"/>
              </a:spcAft>
            </a:pPr>
            <a:r>
              <a:rPr lang="en-US" sz="1900" dirty="0"/>
              <a:t>Engineer III/</a:t>
            </a:r>
            <a:r>
              <a:rPr lang="en-US" sz="1900" dirty="0">
                <a:solidFill>
                  <a:schemeClr val="tx1"/>
                </a:solidFill>
              </a:rPr>
              <a:t>Code Specialist III</a:t>
            </a:r>
          </a:p>
          <a:p>
            <a:pPr>
              <a:lnSpc>
                <a:spcPct val="100000"/>
              </a:lnSpc>
              <a:spcBef>
                <a:spcPts val="0"/>
              </a:spcBef>
              <a:spcAft>
                <a:spcPts val="0"/>
              </a:spcAft>
            </a:pPr>
            <a:r>
              <a:rPr lang="en-US" sz="1900" dirty="0"/>
              <a:t>Fairfax County, VA</a:t>
            </a:r>
          </a:p>
          <a:p>
            <a:pPr>
              <a:lnSpc>
                <a:spcPct val="100000"/>
              </a:lnSpc>
              <a:spcBef>
                <a:spcPts val="0"/>
              </a:spcBef>
              <a:spcAft>
                <a:spcPts val="0"/>
              </a:spcAft>
            </a:pPr>
            <a:r>
              <a:rPr lang="en-US" sz="1900" dirty="0"/>
              <a:t>President, Women in Code Enforcement and Development of VA (WICED of VA)</a:t>
            </a:r>
          </a:p>
          <a:p>
            <a:pPr>
              <a:lnSpc>
                <a:spcPct val="100000"/>
              </a:lnSpc>
              <a:spcBef>
                <a:spcPts val="0"/>
              </a:spcBef>
              <a:spcAft>
                <a:spcPts val="0"/>
              </a:spcAft>
            </a:pPr>
            <a:r>
              <a:rPr lang="en-US" sz="1900" dirty="0"/>
              <a:t>Instructor, Virginia Building Code Academy</a:t>
            </a:r>
          </a:p>
          <a:p>
            <a:pPr>
              <a:lnSpc>
                <a:spcPct val="100000"/>
              </a:lnSpc>
              <a:spcBef>
                <a:spcPts val="0"/>
              </a:spcBef>
              <a:spcAft>
                <a:spcPts val="0"/>
              </a:spcAft>
            </a:pPr>
            <a:endParaRPr lang="en-US" sz="1900" dirty="0"/>
          </a:p>
          <a:p>
            <a:pPr marL="0" indent="0">
              <a:buNone/>
            </a:pPr>
            <a:endParaRPr lang="en-US" sz="1800" dirty="0"/>
          </a:p>
        </p:txBody>
      </p:sp>
      <p:pic>
        <p:nvPicPr>
          <p:cNvPr id="7" name="Picture 6" descr="A group of women posing for a picture&#10;&#10;Description automatically generated with medium confidence">
            <a:extLst>
              <a:ext uri="{FF2B5EF4-FFF2-40B4-BE49-F238E27FC236}">
                <a16:creationId xmlns:a16="http://schemas.microsoft.com/office/drawing/2014/main" id="{F2486EDD-9A13-973B-13F7-6B9A79624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889"/>
          <a:stretch/>
        </p:blipFill>
        <p:spPr>
          <a:xfrm>
            <a:off x="10674868" y="3616360"/>
            <a:ext cx="1416601" cy="1284882"/>
          </a:xfrm>
          <a:prstGeom prst="rect">
            <a:avLst/>
          </a:prstGeom>
        </p:spPr>
      </p:pic>
      <p:pic>
        <p:nvPicPr>
          <p:cNvPr id="9" name="Picture 8" descr="A group of people posing in front of a large painting&#10;&#10;Description automatically generated with medium confidence">
            <a:extLst>
              <a:ext uri="{FF2B5EF4-FFF2-40B4-BE49-F238E27FC236}">
                <a16:creationId xmlns:a16="http://schemas.microsoft.com/office/drawing/2014/main" id="{28375FC5-8495-196C-FAFD-1956B81A2A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479" t="32350" r="47338" b="23719"/>
          <a:stretch/>
        </p:blipFill>
        <p:spPr>
          <a:xfrm>
            <a:off x="10674868" y="5067843"/>
            <a:ext cx="1416601" cy="1712609"/>
          </a:xfrm>
          <a:prstGeom prst="rect">
            <a:avLst/>
          </a:prstGeom>
        </p:spPr>
      </p:pic>
      <p:pic>
        <p:nvPicPr>
          <p:cNvPr id="11" name="Picture 10">
            <a:extLst>
              <a:ext uri="{FF2B5EF4-FFF2-40B4-BE49-F238E27FC236}">
                <a16:creationId xmlns:a16="http://schemas.microsoft.com/office/drawing/2014/main" id="{E92B3C3A-48EC-1EEE-043B-1B87FBD40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4868" y="1535195"/>
            <a:ext cx="1416601" cy="1914564"/>
          </a:xfrm>
          <a:prstGeom prst="rect">
            <a:avLst/>
          </a:prstGeom>
        </p:spPr>
      </p:pic>
      <p:pic>
        <p:nvPicPr>
          <p:cNvPr id="13" name="Picture 12" descr="A picture containing person, outdoor&#10;&#10;Description automatically generated">
            <a:extLst>
              <a:ext uri="{FF2B5EF4-FFF2-40B4-BE49-F238E27FC236}">
                <a16:creationId xmlns:a16="http://schemas.microsoft.com/office/drawing/2014/main" id="{F721E9A1-FF27-8A5A-90B4-FC27C24FE9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4868" y="190068"/>
            <a:ext cx="1416602" cy="1199221"/>
          </a:xfrm>
          <a:prstGeom prst="rect">
            <a:avLst/>
          </a:prstGeom>
        </p:spPr>
      </p:pic>
    </p:spTree>
    <p:extLst>
      <p:ext uri="{BB962C8B-B14F-4D97-AF65-F5344CB8AC3E}">
        <p14:creationId xmlns:p14="http://schemas.microsoft.com/office/powerpoint/2010/main" val="134544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41157"/>
          </a:xfrm>
        </p:spPr>
        <p:txBody>
          <a:bodyPr/>
          <a:lstStyle/>
          <a:p>
            <a:r>
              <a:rPr lang="en-US" dirty="0"/>
              <a:t>Keeping your name/organization positive</a:t>
            </a:r>
          </a:p>
        </p:txBody>
      </p:sp>
      <p:sp>
        <p:nvSpPr>
          <p:cNvPr id="3" name="Content Placeholder 2"/>
          <p:cNvSpPr>
            <a:spLocks noGrp="1"/>
          </p:cNvSpPr>
          <p:nvPr>
            <p:ph idx="1"/>
          </p:nvPr>
        </p:nvSpPr>
        <p:spPr>
          <a:xfrm>
            <a:off x="748145" y="1845734"/>
            <a:ext cx="10972799" cy="4023360"/>
          </a:xfrm>
        </p:spPr>
        <p:txBody>
          <a:bodyPr/>
          <a:lstStyle/>
          <a:p>
            <a:pPr lvl="0">
              <a:lnSpc>
                <a:spcPct val="150000"/>
              </a:lnSpc>
              <a:buFont typeface="Wingdings" panose="05000000000000000000" pitchFamily="2" charset="2"/>
              <a:buChar char="§"/>
            </a:pPr>
            <a:r>
              <a:rPr lang="en-US" sz="2800" dirty="0"/>
              <a:t>  </a:t>
            </a:r>
            <a:r>
              <a:rPr lang="en-US" sz="3200" dirty="0"/>
              <a:t>Ensure membership and community are benefiting from efforts </a:t>
            </a:r>
          </a:p>
          <a:p>
            <a:pPr lvl="0">
              <a:lnSpc>
                <a:spcPct val="150000"/>
              </a:lnSpc>
              <a:buFont typeface="Wingdings" panose="05000000000000000000" pitchFamily="2" charset="2"/>
              <a:buChar char="§"/>
            </a:pPr>
            <a:r>
              <a:rPr lang="en-US" sz="3200" dirty="0"/>
              <a:t>  Let your organization expertise be a resource for people </a:t>
            </a:r>
          </a:p>
          <a:p>
            <a:pPr lvl="0">
              <a:lnSpc>
                <a:spcPct val="150000"/>
              </a:lnSpc>
              <a:buFont typeface="Wingdings" panose="05000000000000000000" pitchFamily="2" charset="2"/>
              <a:buChar char="§"/>
            </a:pPr>
            <a:r>
              <a:rPr lang="en-US" sz="3200" dirty="0"/>
              <a:t>  Say yes (or maybe) when possible </a:t>
            </a:r>
            <a:endParaRPr lang="en-US" sz="2400" dirty="0"/>
          </a:p>
        </p:txBody>
      </p:sp>
    </p:spTree>
    <p:extLst>
      <p:ext uri="{BB962C8B-B14F-4D97-AF65-F5344CB8AC3E}">
        <p14:creationId xmlns:p14="http://schemas.microsoft.com/office/powerpoint/2010/main" val="811102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1706"/>
            <a:ext cx="10058400" cy="914400"/>
          </a:xfrm>
        </p:spPr>
        <p:txBody>
          <a:bodyPr/>
          <a:lstStyle/>
          <a:p>
            <a:r>
              <a:rPr lang="en-US" dirty="0"/>
              <a:t>Last Thoughts</a:t>
            </a:r>
          </a:p>
        </p:txBody>
      </p:sp>
      <p:sp>
        <p:nvSpPr>
          <p:cNvPr id="3" name="Content Placeholder 2"/>
          <p:cNvSpPr>
            <a:spLocks noGrp="1"/>
          </p:cNvSpPr>
          <p:nvPr>
            <p:ph idx="1"/>
          </p:nvPr>
        </p:nvSpPr>
        <p:spPr>
          <a:xfrm>
            <a:off x="886691" y="2021840"/>
            <a:ext cx="10720289" cy="3847254"/>
          </a:xfrm>
        </p:spPr>
        <p:txBody>
          <a:bodyPr>
            <a:normAutofit fontScale="62500" lnSpcReduction="20000"/>
          </a:bodyPr>
          <a:lstStyle/>
          <a:p>
            <a:pPr>
              <a:lnSpc>
                <a:spcPct val="150000"/>
              </a:lnSpc>
              <a:buFont typeface="Wingdings" panose="05000000000000000000" pitchFamily="2" charset="2"/>
              <a:buChar char="§"/>
            </a:pPr>
            <a:r>
              <a:rPr lang="en-US" sz="3600" dirty="0"/>
              <a:t> </a:t>
            </a:r>
            <a:r>
              <a:rPr lang="en-US" sz="4100" dirty="0"/>
              <a:t>Have chapter buy-in</a:t>
            </a:r>
          </a:p>
          <a:p>
            <a:pPr>
              <a:lnSpc>
                <a:spcPct val="150000"/>
              </a:lnSpc>
              <a:buFont typeface="Wingdings" panose="05000000000000000000" pitchFamily="2" charset="2"/>
              <a:buChar char="§"/>
            </a:pPr>
            <a:r>
              <a:rPr lang="en-US" sz="3600" dirty="0"/>
              <a:t> </a:t>
            </a:r>
            <a:r>
              <a:rPr lang="en-US" sz="4100" dirty="0"/>
              <a:t>Think outside </a:t>
            </a:r>
            <a:r>
              <a:rPr lang="en-US" sz="4600" dirty="0"/>
              <a:t>the</a:t>
            </a:r>
            <a:r>
              <a:rPr lang="en-US" sz="4100" dirty="0"/>
              <a:t> box</a:t>
            </a:r>
          </a:p>
          <a:p>
            <a:pPr>
              <a:lnSpc>
                <a:spcPct val="150000"/>
              </a:lnSpc>
              <a:buFont typeface="Wingdings" panose="05000000000000000000" pitchFamily="2" charset="2"/>
              <a:buChar char="§"/>
            </a:pPr>
            <a:r>
              <a:rPr lang="en-US" sz="3600" dirty="0"/>
              <a:t> </a:t>
            </a:r>
            <a:r>
              <a:rPr lang="en-US" sz="4100" dirty="0"/>
              <a:t>Ensure efforts are valuable to the chapter, members, and the community</a:t>
            </a:r>
          </a:p>
          <a:p>
            <a:endParaRPr lang="en-US" sz="2800" dirty="0"/>
          </a:p>
          <a:p>
            <a:endParaRPr lang="en-US" sz="2800" dirty="0"/>
          </a:p>
          <a:p>
            <a:pPr algn="ctr"/>
            <a:r>
              <a:rPr lang="en-US" sz="4300" dirty="0"/>
              <a:t>Be an Asset to Your Community</a:t>
            </a:r>
          </a:p>
          <a:p>
            <a:endParaRPr lang="en-US" dirty="0"/>
          </a:p>
          <a:p>
            <a:pPr marL="0" indent="0">
              <a:buNone/>
            </a:pPr>
            <a:endParaRPr lang="en-US" dirty="0"/>
          </a:p>
        </p:txBody>
      </p:sp>
    </p:spTree>
    <p:extLst>
      <p:ext uri="{BB962C8B-B14F-4D97-AF65-F5344CB8AC3E}">
        <p14:creationId xmlns:p14="http://schemas.microsoft.com/office/powerpoint/2010/main" val="225473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3">
            <a:extLst>
              <a:ext uri="{FF2B5EF4-FFF2-40B4-BE49-F238E27FC236}">
                <a16:creationId xmlns:a16="http://schemas.microsoft.com/office/drawing/2014/main"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5">
            <a:extLst>
              <a:ext uri="{FF2B5EF4-FFF2-40B4-BE49-F238E27FC236}">
                <a16:creationId xmlns:a16="http://schemas.microsoft.com/office/drawing/2014/main"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Map&#10;&#10;Description automatically generated">
            <a:extLst>
              <a:ext uri="{FF2B5EF4-FFF2-40B4-BE49-F238E27FC236}">
                <a16:creationId xmlns:a16="http://schemas.microsoft.com/office/drawing/2014/main" id="{7D45B687-D487-D108-AB62-3E960D01F377}"/>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dirty="0">
                <a:solidFill>
                  <a:schemeClr val="tx1">
                    <a:lumMod val="85000"/>
                    <a:lumOff val="15000"/>
                  </a:schemeClr>
                </a:solidFill>
              </a:rPr>
              <a:t>What questions do you have for us?</a:t>
            </a:r>
          </a:p>
        </p:txBody>
      </p:sp>
      <p:cxnSp>
        <p:nvCxnSpPr>
          <p:cNvPr id="27" name="Straight Connector 17">
            <a:extLst>
              <a:ext uri="{FF2B5EF4-FFF2-40B4-BE49-F238E27FC236}">
                <a16:creationId xmlns:a16="http://schemas.microsoft.com/office/drawing/2014/main" id="{77AB95BF-57D0-4E49-9EF2-408B47C8D4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19">
            <a:extLst>
              <a:ext uri="{FF2B5EF4-FFF2-40B4-BE49-F238E27FC236}">
                <a16:creationId xmlns:a16="http://schemas.microsoft.com/office/drawing/2014/main" id="{1C520CBD-F82E-44E4-BDA5-128716AD79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1">
            <a:extLst>
              <a:ext uri="{FF2B5EF4-FFF2-40B4-BE49-F238E27FC236}">
                <a16:creationId xmlns:a16="http://schemas.microsoft.com/office/drawing/2014/main" id="{4618AE32-A526-42FC-A854-732740BD3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947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0628" y="0"/>
            <a:ext cx="3226525" cy="1702018"/>
          </a:xfrm>
          <a:prstGeom prst="rect">
            <a:avLst/>
          </a:prstGeom>
        </p:spPr>
      </p:pic>
      <p:sp>
        <p:nvSpPr>
          <p:cNvPr id="5" name="TextBox 4"/>
          <p:cNvSpPr txBox="1"/>
          <p:nvPr/>
        </p:nvSpPr>
        <p:spPr>
          <a:xfrm>
            <a:off x="3456215" y="1117243"/>
            <a:ext cx="8735785" cy="584775"/>
          </a:xfrm>
          <a:prstGeom prst="rect">
            <a:avLst/>
          </a:prstGeom>
          <a:noFill/>
        </p:spPr>
        <p:txBody>
          <a:bodyPr wrap="square" rtlCol="0">
            <a:spAutoFit/>
          </a:bodyPr>
          <a:lstStyle/>
          <a:p>
            <a:r>
              <a:rPr lang="en-US" sz="3200" dirty="0"/>
              <a:t>Tell us who you are …..you might be surprised! </a:t>
            </a:r>
          </a:p>
        </p:txBody>
      </p:sp>
      <p:sp>
        <p:nvSpPr>
          <p:cNvPr id="6" name="TextBox 5"/>
          <p:cNvSpPr txBox="1"/>
          <p:nvPr/>
        </p:nvSpPr>
        <p:spPr>
          <a:xfrm>
            <a:off x="130628" y="1867656"/>
            <a:ext cx="11805557" cy="4278094"/>
          </a:xfrm>
          <a:prstGeom prst="rect">
            <a:avLst/>
          </a:prstGeom>
          <a:noFill/>
        </p:spPr>
        <p:txBody>
          <a:bodyPr wrap="square" rtlCol="0">
            <a:spAutoFit/>
          </a:bodyPr>
          <a:lstStyle/>
          <a:p>
            <a:pPr algn="ctr"/>
            <a:r>
              <a:rPr lang="en-US" sz="4000" dirty="0"/>
              <a:t>Take 5 mins </a:t>
            </a:r>
          </a:p>
          <a:p>
            <a:pPr algn="ctr"/>
            <a:endParaRPr lang="en-US" sz="2000" dirty="0"/>
          </a:p>
          <a:p>
            <a:pPr algn="ctr"/>
            <a:r>
              <a:rPr lang="en-US" sz="4800" u="sng" dirty="0"/>
              <a:t>Instructions</a:t>
            </a:r>
            <a:r>
              <a:rPr lang="en-US" sz="4800" dirty="0"/>
              <a:t>: Draw a sun, a river, tree, snake and house. </a:t>
            </a:r>
          </a:p>
          <a:p>
            <a:pPr algn="ctr"/>
            <a:endParaRPr lang="en-US" sz="2000" dirty="0"/>
          </a:p>
          <a:p>
            <a:pPr algn="ctr"/>
            <a:r>
              <a:rPr lang="en-US" sz="4800" dirty="0"/>
              <a:t>Do it on your own and make sure your drawing is not influenced by anyone or anything.</a:t>
            </a:r>
          </a:p>
        </p:txBody>
      </p:sp>
    </p:spTree>
    <p:extLst>
      <p:ext uri="{BB962C8B-B14F-4D97-AF65-F5344CB8AC3E}">
        <p14:creationId xmlns:p14="http://schemas.microsoft.com/office/powerpoint/2010/main" val="222033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7638"/>
            <a:ext cx="7769225" cy="723900"/>
          </a:xfrm>
        </p:spPr>
        <p:txBody>
          <a:bodyPr/>
          <a:lstStyle/>
          <a:p>
            <a:r>
              <a:rPr lang="en-US" dirty="0"/>
              <a:t>Learn about yourself</a:t>
            </a:r>
          </a:p>
        </p:txBody>
      </p:sp>
      <p:pic>
        <p:nvPicPr>
          <p:cNvPr id="12" name="Picture 11" descr="A picture containing text, plant, tree&#10;&#10;Description automatically generated">
            <a:extLst>
              <a:ext uri="{FF2B5EF4-FFF2-40B4-BE49-F238E27FC236}">
                <a16:creationId xmlns:a16="http://schemas.microsoft.com/office/drawing/2014/main" id="{5F0A307D-B797-984C-643E-12D391D70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5" y="955809"/>
            <a:ext cx="2476697" cy="5189270"/>
          </a:xfrm>
          <a:prstGeom prst="rect">
            <a:avLst/>
          </a:prstGeom>
        </p:spPr>
      </p:pic>
      <p:pic>
        <p:nvPicPr>
          <p:cNvPr id="16" name="Picture 15" descr="Diagram&#10;&#10;Description automatically generated">
            <a:extLst>
              <a:ext uri="{FF2B5EF4-FFF2-40B4-BE49-F238E27FC236}">
                <a16:creationId xmlns:a16="http://schemas.microsoft.com/office/drawing/2014/main" id="{AA78789D-D191-DCAC-8DB1-EEFF09A9A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382" y="964542"/>
            <a:ext cx="3256266" cy="5189269"/>
          </a:xfrm>
          <a:prstGeom prst="rect">
            <a:avLst/>
          </a:prstGeom>
        </p:spPr>
      </p:pic>
      <p:pic>
        <p:nvPicPr>
          <p:cNvPr id="22" name="Picture 21" descr="Text&#10;&#10;Description automatically generated">
            <a:extLst>
              <a:ext uri="{FF2B5EF4-FFF2-40B4-BE49-F238E27FC236}">
                <a16:creationId xmlns:a16="http://schemas.microsoft.com/office/drawing/2014/main" id="{BFB319E5-D71D-6067-DFE5-899F6A901922}"/>
              </a:ext>
            </a:extLst>
          </p:cNvPr>
          <p:cNvPicPr>
            <a:picLocks noChangeAspect="1"/>
          </p:cNvPicPr>
          <p:nvPr/>
        </p:nvPicPr>
        <p:blipFill rotWithShape="1">
          <a:blip r:embed="rId5">
            <a:extLst>
              <a:ext uri="{28A0092B-C50C-407E-A947-70E740481C1C}">
                <a14:useLocalDpi xmlns:a14="http://schemas.microsoft.com/office/drawing/2010/main" val="0"/>
              </a:ext>
            </a:extLst>
          </a:blip>
          <a:srcRect l="4176"/>
          <a:stretch/>
        </p:blipFill>
        <p:spPr>
          <a:xfrm>
            <a:off x="8764186" y="3600365"/>
            <a:ext cx="3245150" cy="2553446"/>
          </a:xfrm>
          <a:prstGeom prst="rect">
            <a:avLst/>
          </a:prstGeom>
        </p:spPr>
      </p:pic>
      <p:pic>
        <p:nvPicPr>
          <p:cNvPr id="18" name="Picture 17" descr="Diagram, text&#10;&#10;Description automatically generated">
            <a:extLst>
              <a:ext uri="{FF2B5EF4-FFF2-40B4-BE49-F238E27FC236}">
                <a16:creationId xmlns:a16="http://schemas.microsoft.com/office/drawing/2014/main" id="{F57FA21F-BEB6-EC2C-2AD1-C7DF46D0B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9648" y="614428"/>
            <a:ext cx="3020516" cy="5629143"/>
          </a:xfrm>
          <a:prstGeom prst="rect">
            <a:avLst/>
          </a:prstGeom>
        </p:spPr>
      </p:pic>
      <p:pic>
        <p:nvPicPr>
          <p:cNvPr id="20" name="Picture 19" descr="Diagram&#10;&#10;Description automatically generated">
            <a:extLst>
              <a:ext uri="{FF2B5EF4-FFF2-40B4-BE49-F238E27FC236}">
                <a16:creationId xmlns:a16="http://schemas.microsoft.com/office/drawing/2014/main" id="{5216070E-C3B8-6DCD-93C5-859248999C75}"/>
              </a:ext>
            </a:extLst>
          </p:cNvPr>
          <p:cNvPicPr>
            <a:picLocks noChangeAspect="1"/>
          </p:cNvPicPr>
          <p:nvPr/>
        </p:nvPicPr>
        <p:blipFill rotWithShape="1">
          <a:blip r:embed="rId7">
            <a:extLst>
              <a:ext uri="{28A0092B-C50C-407E-A947-70E740481C1C}">
                <a14:useLocalDpi xmlns:a14="http://schemas.microsoft.com/office/drawing/2010/main" val="0"/>
              </a:ext>
            </a:extLst>
          </a:blip>
          <a:srcRect l="19996"/>
          <a:stretch/>
        </p:blipFill>
        <p:spPr>
          <a:xfrm>
            <a:off x="8190411" y="486893"/>
            <a:ext cx="3732947" cy="2942107"/>
          </a:xfrm>
          <a:prstGeom prst="rect">
            <a:avLst/>
          </a:prstGeom>
        </p:spPr>
      </p:pic>
    </p:spTree>
    <p:extLst>
      <p:ext uri="{BB962C8B-B14F-4D97-AF65-F5344CB8AC3E}">
        <p14:creationId xmlns:p14="http://schemas.microsoft.com/office/powerpoint/2010/main" val="22806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talk outreach and growing your chapter! </a:t>
            </a:r>
          </a:p>
        </p:txBody>
      </p:sp>
      <p:pic>
        <p:nvPicPr>
          <p:cNvPr id="6" name="Picture 5" descr="Icon">
            <a:extLst>
              <a:ext uri="{FF2B5EF4-FFF2-40B4-BE49-F238E27FC236}">
                <a16:creationId xmlns:a16="http://schemas.microsoft.com/office/drawing/2014/main" id="{071941A9-8188-095E-9E21-E3107BAEF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3080"/>
            <a:ext cx="12192000" cy="2036151"/>
          </a:xfrm>
          <a:prstGeom prst="rect">
            <a:avLst/>
          </a:prstGeom>
        </p:spPr>
      </p:pic>
    </p:spTree>
    <p:extLst>
      <p:ext uri="{BB962C8B-B14F-4D97-AF65-F5344CB8AC3E}">
        <p14:creationId xmlns:p14="http://schemas.microsoft.com/office/powerpoint/2010/main" val="2301614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agram, engineering drawing&#10;&#10;Description automatically generated">
            <a:extLst>
              <a:ext uri="{FF2B5EF4-FFF2-40B4-BE49-F238E27FC236}">
                <a16:creationId xmlns:a16="http://schemas.microsoft.com/office/drawing/2014/main" id="{DAB6E3B0-FB9C-D560-69DA-F3F341097B7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3764" b="2486"/>
          <a:stretch/>
        </p:blipFill>
        <p:spPr>
          <a:xfrm>
            <a:off x="20" y="10"/>
            <a:ext cx="12191980" cy="6857990"/>
          </a:xfrm>
          <a:prstGeom prst="rect">
            <a:avLst/>
          </a:prstGeom>
        </p:spPr>
      </p:pic>
      <p:cxnSp>
        <p:nvCxnSpPr>
          <p:cNvPr id="10" name="Straight Connector 9">
            <a:extLst>
              <a:ext uri="{FF2B5EF4-FFF2-40B4-BE49-F238E27FC236}">
                <a16:creationId xmlns:a16="http://schemas.microsoft.com/office/drawing/2014/main" id="{E9F7CBA9-9D9B-479F-AAB5-BF785971CD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47812" y="457200"/>
            <a:ext cx="10058400" cy="1450757"/>
          </a:xfrm>
        </p:spPr>
        <p:txBody>
          <a:bodyPr>
            <a:normAutofit/>
          </a:bodyPr>
          <a:lstStyle/>
          <a:p>
            <a:pPr algn="ctr"/>
            <a:r>
              <a:rPr lang="en-US" sz="4100" dirty="0"/>
              <a:t>Chapter outreach and community</a:t>
            </a:r>
            <a:br>
              <a:rPr lang="en-US" sz="4100" dirty="0"/>
            </a:br>
            <a:endParaRPr lang="en-US" sz="4100" dirty="0"/>
          </a:p>
        </p:txBody>
      </p:sp>
      <p:sp>
        <p:nvSpPr>
          <p:cNvPr id="12" name="Rectangle 11">
            <a:extLst>
              <a:ext uri="{FF2B5EF4-FFF2-40B4-BE49-F238E27FC236}">
                <a16:creationId xmlns:a16="http://schemas.microsoft.com/office/drawing/2014/main" id="{154480E5-678B-478F-9170-46502C5FB3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598D875-841B-47A7-B4C8-237DBCE2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FA93E15-6950-7B47-4534-893439D045A0}"/>
              </a:ext>
            </a:extLst>
          </p:cNvPr>
          <p:cNvGraphicFramePr>
            <a:graphicFrameLocks noGrp="1"/>
          </p:cNvGraphicFramePr>
          <p:nvPr>
            <p:ph idx="1"/>
            <p:extLst>
              <p:ext uri="{D42A27DB-BD31-4B8C-83A1-F6EECF244321}">
                <p14:modId xmlns:p14="http://schemas.microsoft.com/office/powerpoint/2010/main" val="341331059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207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52ABB703-2B0E-4C3B-B4A2-F3973548E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4" y="987929"/>
            <a:ext cx="5127171" cy="1450757"/>
          </a:xfrm>
        </p:spPr>
        <p:txBody>
          <a:bodyPr>
            <a:normAutofit/>
          </a:bodyPr>
          <a:lstStyle/>
          <a:p>
            <a:pPr>
              <a:spcBef>
                <a:spcPts val="1800"/>
              </a:spcBef>
            </a:pPr>
            <a:r>
              <a:rPr lang="en-US" sz="3400" dirty="0"/>
              <a:t/>
            </a:r>
            <a:br>
              <a:rPr lang="en-US" sz="3400" dirty="0"/>
            </a:br>
            <a:r>
              <a:rPr lang="en-US" sz="3400" dirty="0"/>
              <a:t>Making Connections</a:t>
            </a:r>
            <a:br>
              <a:rPr lang="en-US" sz="3400" dirty="0"/>
            </a:br>
            <a:endParaRPr lang="en-US" sz="3400" dirty="0"/>
          </a:p>
        </p:txBody>
      </p:sp>
      <p:pic>
        <p:nvPicPr>
          <p:cNvPr id="6" name="Picture 5" descr="Text&#10;&#10;Description automatically generated with medium confidence">
            <a:extLst>
              <a:ext uri="{FF2B5EF4-FFF2-40B4-BE49-F238E27FC236}">
                <a16:creationId xmlns:a16="http://schemas.microsoft.com/office/drawing/2014/main" id="{D4E3A57C-0E11-A02A-D5D2-9597CDC91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92" y="1749339"/>
            <a:ext cx="5451627" cy="3039281"/>
          </a:xfrm>
          <a:prstGeom prst="rect">
            <a:avLst/>
          </a:prstGeom>
        </p:spPr>
      </p:pic>
      <p:cxnSp>
        <p:nvCxnSpPr>
          <p:cNvPr id="44" name="Straight Connector 43">
            <a:extLst>
              <a:ext uri="{FF2B5EF4-FFF2-40B4-BE49-F238E27FC236}">
                <a16:creationId xmlns:a16="http://schemas.microsoft.com/office/drawing/2014/main" id="{9C21570E-E159-49A6-9891-FA397B7A92D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21636" y="2551411"/>
            <a:ext cx="5127172" cy="3670180"/>
          </a:xfrm>
        </p:spPr>
        <p:txBody>
          <a:bodyPr>
            <a:normAutofit/>
          </a:bodyPr>
          <a:lstStyle/>
          <a:p>
            <a:pPr>
              <a:buFont typeface="Wingdings" panose="05000000000000000000" pitchFamily="2" charset="2"/>
              <a:buChar char="§"/>
            </a:pPr>
            <a:r>
              <a:rPr lang="en-US" sz="2400" dirty="0">
                <a:latin typeface="+mj-lt"/>
              </a:rPr>
              <a:t> Increase visibility/awareness </a:t>
            </a:r>
          </a:p>
          <a:p>
            <a:pPr>
              <a:buFont typeface="Wingdings" panose="05000000000000000000" pitchFamily="2" charset="2"/>
              <a:buChar char="§"/>
            </a:pPr>
            <a:r>
              <a:rPr lang="en-US" sz="2400" dirty="0">
                <a:latin typeface="+mj-lt"/>
              </a:rPr>
              <a:t>Chapter perception (image)</a:t>
            </a:r>
          </a:p>
          <a:p>
            <a:pPr>
              <a:buFont typeface="Wingdings" panose="05000000000000000000" pitchFamily="2" charset="2"/>
              <a:buChar char="§"/>
            </a:pPr>
            <a:r>
              <a:rPr lang="en-US" sz="2400" dirty="0">
                <a:latin typeface="+mj-lt"/>
              </a:rPr>
              <a:t>Engaging the next generation</a:t>
            </a:r>
          </a:p>
          <a:p>
            <a:pPr>
              <a:buFont typeface="Wingdings" panose="05000000000000000000" pitchFamily="2" charset="2"/>
              <a:buChar char="§"/>
            </a:pPr>
            <a:endParaRPr lang="en-US" sz="2400" dirty="0"/>
          </a:p>
        </p:txBody>
      </p:sp>
      <p:sp>
        <p:nvSpPr>
          <p:cNvPr id="46" name="Rectangle 45">
            <a:extLst>
              <a:ext uri="{FF2B5EF4-FFF2-40B4-BE49-F238E27FC236}">
                <a16:creationId xmlns:a16="http://schemas.microsoft.com/office/drawing/2014/main" id="{E95DA498-D9A2-4DA9-B9DA-B3776E08CF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82A73093-4B9D-420D-B17E-52293703A1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026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672074">
            <a:off x="9701841" y="2387713"/>
            <a:ext cx="2241774" cy="2777124"/>
          </a:xfrm>
          <a:prstGeom prst="rect">
            <a:avLst/>
          </a:prstGeom>
        </p:spPr>
      </p:pic>
      <p:sp>
        <p:nvSpPr>
          <p:cNvPr id="2" name="Title 1"/>
          <p:cNvSpPr>
            <a:spLocks noGrp="1"/>
          </p:cNvSpPr>
          <p:nvPr>
            <p:ph type="title"/>
          </p:nvPr>
        </p:nvSpPr>
        <p:spPr>
          <a:xfrm>
            <a:off x="1178560" y="455749"/>
            <a:ext cx="10058400" cy="1051233"/>
          </a:xfrm>
        </p:spPr>
        <p:txBody>
          <a:bodyPr>
            <a:normAutofit fontScale="90000"/>
          </a:bodyPr>
          <a:lstStyle/>
          <a:p>
            <a:r>
              <a:rPr lang="en-US" sz="3600" spc="75"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t/>
            </a:r>
            <a:br>
              <a:rPr lang="en-US" sz="3600" spc="75" dirty="0">
                <a:solidFill>
                  <a:srgbClr val="5A5A5A"/>
                </a:solidFill>
                <a:latin typeface="Calibri" panose="020F0502020204030204" pitchFamily="34" charset="0"/>
                <a:ea typeface="Times New Roman" panose="02020603050405020304" pitchFamily="18" charset="0"/>
                <a:cs typeface="Times New Roman" panose="02020603050405020304" pitchFamily="18" charset="0"/>
              </a:rPr>
            </a:br>
            <a:r>
              <a:rPr lang="en-US" sz="4400" spc="75" dirty="0">
                <a:solidFill>
                  <a:srgbClr val="5A5A5A"/>
                </a:solidFill>
                <a:latin typeface="Calibri Light" panose="020F0302020204030204" pitchFamily="34" charset="0"/>
                <a:ea typeface="Times New Roman" panose="02020603050405020304" pitchFamily="18" charset="0"/>
                <a:cs typeface="Calibri Light" panose="020F0302020204030204" pitchFamily="34" charset="0"/>
              </a:rPr>
              <a:t>What to consider when engaging your community</a:t>
            </a:r>
            <a:endParaRPr lang="en-US" dirty="0">
              <a:latin typeface="Calibri Light" panose="020F0302020204030204" pitchFamily="34" charset="0"/>
              <a:cs typeface="Calibri Light" panose="020F0302020204030204" pitchFamily="34" charset="0"/>
            </a:endParaRPr>
          </a:p>
        </p:txBody>
      </p:sp>
      <p:sp>
        <p:nvSpPr>
          <p:cNvPr id="4" name="Rectangle 3"/>
          <p:cNvSpPr/>
          <p:nvPr/>
        </p:nvSpPr>
        <p:spPr>
          <a:xfrm>
            <a:off x="535864" y="1883449"/>
            <a:ext cx="10701096" cy="3785652"/>
          </a:xfrm>
          <a:prstGeom prst="rect">
            <a:avLst/>
          </a:prstGeom>
        </p:spPr>
        <p:txBody>
          <a:bodyPr wrap="square">
            <a:spAutoFit/>
          </a:bodyPr>
          <a:lstStyle/>
          <a:p>
            <a:pPr marL="457200" indent="-457200">
              <a:lnSpc>
                <a:spcPct val="150000"/>
              </a:lnSpc>
              <a:buClr>
                <a:schemeClr val="accent1"/>
              </a:buClr>
              <a:buFont typeface="Wingdings" panose="05000000000000000000" pitchFamily="2" charset="2"/>
              <a:buChar char="§"/>
            </a:pPr>
            <a:r>
              <a:rPr lang="en-US" sz="3200" dirty="0">
                <a:ea typeface="Calibri" panose="020F0502020204030204" pitchFamily="34" charset="0"/>
                <a:cs typeface="Times New Roman" panose="02020603050405020304" pitchFamily="18" charset="0"/>
              </a:rPr>
              <a:t>Why is this beneficial to our organization and mission?</a:t>
            </a:r>
            <a:endParaRPr lang="en-US" sz="3200" dirty="0"/>
          </a:p>
          <a:p>
            <a:pPr marL="457200" indent="-457200">
              <a:lnSpc>
                <a:spcPct val="150000"/>
              </a:lnSpc>
              <a:buClr>
                <a:schemeClr val="accent1"/>
              </a:buClr>
              <a:buFont typeface="Wingdings" panose="05000000000000000000" pitchFamily="2" charset="2"/>
              <a:buChar char="§"/>
            </a:pPr>
            <a:r>
              <a:rPr lang="en-US" sz="3200" dirty="0">
                <a:ea typeface="Calibri" panose="020F0502020204030204" pitchFamily="34" charset="0"/>
                <a:cs typeface="Times New Roman" panose="02020603050405020304" pitchFamily="18" charset="0"/>
              </a:rPr>
              <a:t>How do we currently engage in your community? </a:t>
            </a:r>
          </a:p>
          <a:p>
            <a:pPr marL="457200" indent="-457200">
              <a:lnSpc>
                <a:spcPct val="150000"/>
              </a:lnSpc>
              <a:buClr>
                <a:schemeClr val="accent1"/>
              </a:buClr>
              <a:buFont typeface="Wingdings" panose="05000000000000000000" pitchFamily="2" charset="2"/>
              <a:buChar char="§"/>
            </a:pPr>
            <a:r>
              <a:rPr lang="en-US" sz="3200" dirty="0">
                <a:ea typeface="Calibri" panose="020F0502020204030204" pitchFamily="34" charset="0"/>
                <a:cs typeface="Times New Roman" panose="02020603050405020304" pitchFamily="18" charset="0"/>
              </a:rPr>
              <a:t>Does our mission support community engagement?</a:t>
            </a:r>
          </a:p>
          <a:p>
            <a:pPr marL="457200" indent="-457200">
              <a:lnSpc>
                <a:spcPct val="150000"/>
              </a:lnSpc>
              <a:buClr>
                <a:schemeClr val="accent1"/>
              </a:buClr>
              <a:buFont typeface="Wingdings" panose="05000000000000000000" pitchFamily="2" charset="2"/>
              <a:buChar char="§"/>
            </a:pPr>
            <a:r>
              <a:rPr lang="en-US" sz="3200" dirty="0">
                <a:ea typeface="Calibri" panose="020F0502020204030204" pitchFamily="34" charset="0"/>
                <a:cs typeface="Times New Roman" panose="02020603050405020304" pitchFamily="18" charset="0"/>
              </a:rPr>
              <a:t>What is the need of the community? </a:t>
            </a:r>
          </a:p>
          <a:p>
            <a:pPr marL="457200" indent="-457200">
              <a:lnSpc>
                <a:spcPct val="150000"/>
              </a:lnSpc>
              <a:buClr>
                <a:schemeClr val="accent1"/>
              </a:buClr>
              <a:buFont typeface="Wingdings" panose="05000000000000000000" pitchFamily="2" charset="2"/>
              <a:buChar char="§"/>
            </a:pPr>
            <a:r>
              <a:rPr lang="en-US" sz="3200" dirty="0">
                <a:ea typeface="Calibri" panose="020F0502020204030204" pitchFamily="34" charset="0"/>
                <a:cs typeface="Times New Roman" panose="02020603050405020304" pitchFamily="18" charset="0"/>
              </a:rPr>
              <a:t>What ways do we want to be involved in our community? </a:t>
            </a:r>
          </a:p>
        </p:txBody>
      </p:sp>
    </p:spTree>
    <p:extLst>
      <p:ext uri="{BB962C8B-B14F-4D97-AF65-F5344CB8AC3E}">
        <p14:creationId xmlns:p14="http://schemas.microsoft.com/office/powerpoint/2010/main" val="97837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F43A89-FF65-44A9-BE4C-DC7389FF9C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BC4341-33FB-4D46-A7B4-62039B6162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9394C5B-B8DE-4221-8CA4-A30237DB32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D9D5F13B-224F-5505-4F9A-2C2B3E166DA2}"/>
              </a:ext>
            </a:extLst>
          </p:cNvPr>
          <p:cNvPicPr>
            <a:picLocks noChangeAspect="1"/>
          </p:cNvPicPr>
          <p:nvPr/>
        </p:nvPicPr>
        <p:blipFill rotWithShape="1">
          <a:blip r:embed="rId3">
            <a:extLst>
              <a:ext uri="{28A0092B-C50C-407E-A947-70E740481C1C}">
                <a14:useLocalDpi xmlns:a14="http://schemas.microsoft.com/office/drawing/2010/main" val="0"/>
              </a:ext>
            </a:extLst>
          </a:blip>
          <a:srcRect t="12426" r="-1" b="-1"/>
          <a:stretch/>
        </p:blipFill>
        <p:spPr>
          <a:xfrm>
            <a:off x="842772" y="841248"/>
            <a:ext cx="10506456" cy="5175504"/>
          </a:xfrm>
          <a:prstGeom prst="rect">
            <a:avLst/>
          </a:prstGeom>
        </p:spPr>
      </p:pic>
    </p:spTree>
    <p:extLst>
      <p:ext uri="{BB962C8B-B14F-4D97-AF65-F5344CB8AC3E}">
        <p14:creationId xmlns:p14="http://schemas.microsoft.com/office/powerpoint/2010/main" val="2701102909"/>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5" ma:contentTypeDescription="Create a new document." ma:contentTypeScope="" ma:versionID="89ffa459a2d45be38ba5ca14092a459c">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b97dbee751606c7ff52945597ae94cf0"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69ceac-5c65-4307-8ae2-4607a049bc12">
      <Terms xmlns="http://schemas.microsoft.com/office/infopath/2007/PartnerControls"/>
    </lcf76f155ced4ddcb4097134ff3c332f>
    <TaxCatchAll xmlns="2280dd3a-6da6-4bfb-88f9-e12ecc2490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2F0118-7C7C-4186-9085-B080D7FE5A5C}"/>
</file>

<file path=customXml/itemProps2.xml><?xml version="1.0" encoding="utf-8"?>
<ds:datastoreItem xmlns:ds="http://schemas.openxmlformats.org/officeDocument/2006/customXml" ds:itemID="{988EA0CD-A847-4F2D-B171-34AD2C3714C5}">
  <ds:schemaRefs>
    <ds:schemaRef ds:uri="http://purl.org/dc/dcmitype/"/>
    <ds:schemaRef ds:uri="http://schemas.microsoft.com/office/infopath/2007/PartnerControls"/>
    <ds:schemaRef ds:uri="http://purl.org/dc/elements/1.1/"/>
    <ds:schemaRef ds:uri="http://schemas.microsoft.com/office/2006/documentManagement/types"/>
    <ds:schemaRef ds:uri="ade9a9f5-30d7-4617-b600-15bd640624ca"/>
    <ds:schemaRef ds:uri="9bb18dcf-0253-464e-932c-39070e522ea6"/>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05A7803-AA5E-45F1-9DD9-BD2464F5B8CA}">
  <ds:schemaRefs>
    <ds:schemaRef ds:uri="http://schemas.microsoft.com/sharepoint/v3/contenttype/forms"/>
  </ds:schemaRefs>
</ds:datastoreItem>
</file>

<file path=customXml/itemProps4.xml><?xml version="1.0" encoding="utf-8"?>
<ds:datastoreItem xmlns:ds="http://schemas.openxmlformats.org/officeDocument/2006/customXml" ds:itemID="{403753AE-E118-49CF-9C7F-80039C172AAA}"/>
</file>

<file path=docProps/app.xml><?xml version="1.0" encoding="utf-8"?>
<Properties xmlns="http://schemas.openxmlformats.org/officeDocument/2006/extended-properties" xmlns:vt="http://schemas.openxmlformats.org/officeDocument/2006/docPropsVTypes">
  <Template>Retrospect</Template>
  <TotalTime>6485</TotalTime>
  <Words>1953</Words>
  <Application>Microsoft Office PowerPoint</Application>
  <PresentationFormat>Widescreen</PresentationFormat>
  <Paragraphs>174</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Calibri</vt:lpstr>
      <vt:lpstr>Calibri Light</vt:lpstr>
      <vt:lpstr>Times New Roman</vt:lpstr>
      <vt:lpstr>Wingdings</vt:lpstr>
      <vt:lpstr>Retrospect</vt:lpstr>
      <vt:lpstr>  ICC Chapter Leader Academy 2023 </vt:lpstr>
      <vt:lpstr>Presenters</vt:lpstr>
      <vt:lpstr>PowerPoint Presentation</vt:lpstr>
      <vt:lpstr>Learn about yourself</vt:lpstr>
      <vt:lpstr>Let's talk outreach and growing your chapter! </vt:lpstr>
      <vt:lpstr>Chapter outreach and community </vt:lpstr>
      <vt:lpstr> Making Connections </vt:lpstr>
      <vt:lpstr> What to consider when engaging your community</vt:lpstr>
      <vt:lpstr>PowerPoint Presentation</vt:lpstr>
      <vt:lpstr>A new initiative!</vt:lpstr>
      <vt:lpstr>A blueprint to creating sub-chapters</vt:lpstr>
      <vt:lpstr>Build campus connections</vt:lpstr>
      <vt:lpstr>Education and Training Opportunies </vt:lpstr>
      <vt:lpstr>Support and Mentor Students</vt:lpstr>
      <vt:lpstr>PowerPoint Presentation</vt:lpstr>
      <vt:lpstr>PowerPoint Presentation</vt:lpstr>
      <vt:lpstr>Challenges facing Chapters </vt:lpstr>
      <vt:lpstr>Minimize your Challenges</vt:lpstr>
      <vt:lpstr>Follow the 4 C’s of how you want to deliver your chapter’s message</vt:lpstr>
      <vt:lpstr>Keeping your name/organization positive</vt:lpstr>
      <vt:lpstr>Last Thoughts</vt:lpstr>
      <vt:lpstr>What questions do you have for us?</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Sandi (DHCD)</dc:creator>
  <cp:lastModifiedBy>Jackson, Christina D.</cp:lastModifiedBy>
  <cp:revision>76</cp:revision>
  <dcterms:created xsi:type="dcterms:W3CDTF">2021-06-03T14:17:19Z</dcterms:created>
  <dcterms:modified xsi:type="dcterms:W3CDTF">2023-04-29T12:29:20Z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0x010100D6D47E030AC1194AB1CFC8700CB7484A</vt:lpwstr>
  </property>
</Properties>
</file>