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15"/>
  </p:notesMasterIdLst>
  <p:sldIdLst>
    <p:sldId id="263" r:id="rId5"/>
    <p:sldId id="281" r:id="rId6"/>
    <p:sldId id="292" r:id="rId7"/>
    <p:sldId id="293" r:id="rId8"/>
    <p:sldId id="296" r:id="rId9"/>
    <p:sldId id="294" r:id="rId10"/>
    <p:sldId id="300" r:id="rId11"/>
    <p:sldId id="298" r:id="rId12"/>
    <p:sldId id="295" r:id="rId13"/>
    <p:sldId id="29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A942"/>
    <a:srgbClr val="4AA943"/>
    <a:srgbClr val="36A040"/>
    <a:srgbClr val="185836"/>
    <a:srgbClr val="195739"/>
    <a:srgbClr val="1B552E"/>
    <a:srgbClr val="234D34"/>
    <a:srgbClr val="2B5F40"/>
    <a:srgbClr val="235B40"/>
    <a:srgbClr val="1D4B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88" autoAdjust="0"/>
    <p:restoredTop sz="75325" autoAdjust="0"/>
  </p:normalViewPr>
  <p:slideViewPr>
    <p:cSldViewPr>
      <p:cViewPr varScale="1">
        <p:scale>
          <a:sx n="64" d="100"/>
          <a:sy n="64" d="100"/>
        </p:scale>
        <p:origin x="132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4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990114-FE97-4963-86DE-6F5982276E94}" type="doc">
      <dgm:prSet loTypeId="urn:microsoft.com/office/officeart/2005/8/layout/hProcess11" loCatId="process" qsTypeId="urn:microsoft.com/office/officeart/2005/8/quickstyle/simple1" qsCatId="simple" csTypeId="urn:microsoft.com/office/officeart/2005/8/colors/accent1_2" csCatId="accent1" phldr="1"/>
      <dgm:spPr/>
    </dgm:pt>
    <dgm:pt modelId="{BA04C6DE-4E29-449E-A6AF-A0A72A0D1DE9}">
      <dgm:prSet phldrT="[Text]" custT="1"/>
      <dgm:spPr/>
      <dgm:t>
        <a:bodyPr/>
        <a:lstStyle/>
        <a:p>
          <a:r>
            <a:rPr lang="en-US" sz="1800" dirty="0" smtClean="0"/>
            <a:t>Become a member* of ICC ($150)</a:t>
          </a:r>
          <a:endParaRPr lang="en-US" sz="1800" dirty="0"/>
        </a:p>
      </dgm:t>
    </dgm:pt>
    <dgm:pt modelId="{FEA95915-2A1A-43E7-9686-A88BEB97594A}" type="parTrans" cxnId="{DE311B62-9D2F-46D0-92C6-4D93F87BC89B}">
      <dgm:prSet/>
      <dgm:spPr/>
      <dgm:t>
        <a:bodyPr/>
        <a:lstStyle/>
        <a:p>
          <a:endParaRPr lang="en-US"/>
        </a:p>
      </dgm:t>
    </dgm:pt>
    <dgm:pt modelId="{A37691A7-11F9-4B7D-8FE6-2E1D6B43984A}" type="sibTrans" cxnId="{DE311B62-9D2F-46D0-92C6-4D93F87BC89B}">
      <dgm:prSet/>
      <dgm:spPr/>
      <dgm:t>
        <a:bodyPr/>
        <a:lstStyle/>
        <a:p>
          <a:endParaRPr lang="en-US"/>
        </a:p>
      </dgm:t>
    </dgm:pt>
    <dgm:pt modelId="{6F65BFBB-C1D8-4F0F-84BC-D82503347837}">
      <dgm:prSet phldrT="[Text]" custT="1"/>
      <dgm:spPr/>
      <dgm:t>
        <a:bodyPr/>
        <a:lstStyle/>
        <a:p>
          <a:r>
            <a:rPr lang="en-US" sz="1800" dirty="0" smtClean="0"/>
            <a:t>Receive discounts on: IRC code books and IRC Study Companions</a:t>
          </a:r>
        </a:p>
      </dgm:t>
    </dgm:pt>
    <dgm:pt modelId="{6E988618-9C9F-4DAE-AFD7-B7DB84FA619D}" type="parTrans" cxnId="{82DE37E1-6064-40CF-AC57-961720CDB10D}">
      <dgm:prSet/>
      <dgm:spPr/>
      <dgm:t>
        <a:bodyPr/>
        <a:lstStyle/>
        <a:p>
          <a:endParaRPr lang="en-US"/>
        </a:p>
      </dgm:t>
    </dgm:pt>
    <dgm:pt modelId="{2BA2D549-A7CA-4CE2-846F-A665340CDBC6}" type="sibTrans" cxnId="{82DE37E1-6064-40CF-AC57-961720CDB10D}">
      <dgm:prSet/>
      <dgm:spPr/>
      <dgm:t>
        <a:bodyPr/>
        <a:lstStyle/>
        <a:p>
          <a:endParaRPr lang="en-US"/>
        </a:p>
      </dgm:t>
    </dgm:pt>
    <dgm:pt modelId="{90BC23A4-262E-433A-9A60-2B09B17E3520}">
      <dgm:prSet phldrT="[Text]" custT="1"/>
      <dgm:spPr/>
      <dgm:t>
        <a:bodyPr/>
        <a:lstStyle/>
        <a:p>
          <a:r>
            <a:rPr lang="en-US" sz="1800" dirty="0" smtClean="0"/>
            <a:t>Receive a member card and access to pertinent industry information and resources</a:t>
          </a:r>
          <a:endParaRPr lang="en-US" sz="1800" dirty="0"/>
        </a:p>
      </dgm:t>
    </dgm:pt>
    <dgm:pt modelId="{7FBF0C4C-E764-477F-805C-948415D5E248}" type="parTrans" cxnId="{DDB763B0-5E71-4F98-BD3D-E0EAB587EAD1}">
      <dgm:prSet/>
      <dgm:spPr/>
      <dgm:t>
        <a:bodyPr/>
        <a:lstStyle/>
        <a:p>
          <a:endParaRPr lang="en-US"/>
        </a:p>
      </dgm:t>
    </dgm:pt>
    <dgm:pt modelId="{76B74685-D8D6-4885-B802-307EFC0B2863}" type="sibTrans" cxnId="{DDB763B0-5E71-4F98-BD3D-E0EAB587EAD1}">
      <dgm:prSet/>
      <dgm:spPr/>
      <dgm:t>
        <a:bodyPr/>
        <a:lstStyle/>
        <a:p>
          <a:endParaRPr lang="en-US"/>
        </a:p>
      </dgm:t>
    </dgm:pt>
    <dgm:pt modelId="{AE987A72-DB96-455D-AF47-1E01C62C0065}" type="pres">
      <dgm:prSet presAssocID="{5D990114-FE97-4963-86DE-6F5982276E94}" presName="Name0" presStyleCnt="0">
        <dgm:presLayoutVars>
          <dgm:dir/>
          <dgm:resizeHandles val="exact"/>
        </dgm:presLayoutVars>
      </dgm:prSet>
      <dgm:spPr/>
    </dgm:pt>
    <dgm:pt modelId="{89E8C2F3-016F-49F0-A032-28F02D90FF91}" type="pres">
      <dgm:prSet presAssocID="{5D990114-FE97-4963-86DE-6F5982276E94}" presName="arrow" presStyleLbl="bgShp" presStyleIdx="0" presStyleCnt="1"/>
      <dgm:spPr>
        <a:solidFill>
          <a:schemeClr val="accent3">
            <a:lumMod val="20000"/>
            <a:lumOff val="80000"/>
          </a:schemeClr>
        </a:solidFill>
      </dgm:spPr>
    </dgm:pt>
    <dgm:pt modelId="{EF76781A-72BF-45DB-9CEC-FA0824BA5051}" type="pres">
      <dgm:prSet presAssocID="{5D990114-FE97-4963-86DE-6F5982276E94}" presName="points" presStyleCnt="0"/>
      <dgm:spPr/>
    </dgm:pt>
    <dgm:pt modelId="{D035A052-3FD4-449B-987D-210C85A51C0D}" type="pres">
      <dgm:prSet presAssocID="{BA04C6DE-4E29-449E-A6AF-A0A72A0D1DE9}" presName="compositeA" presStyleCnt="0"/>
      <dgm:spPr/>
    </dgm:pt>
    <dgm:pt modelId="{BBDAEF7F-02D9-48D0-B0F6-64CF50BDD089}" type="pres">
      <dgm:prSet presAssocID="{BA04C6DE-4E29-449E-A6AF-A0A72A0D1DE9}" presName="textA" presStyleLbl="revTx" presStyleIdx="0" presStyleCnt="3">
        <dgm:presLayoutVars>
          <dgm:bulletEnabled val="1"/>
        </dgm:presLayoutVars>
      </dgm:prSet>
      <dgm:spPr/>
      <dgm:t>
        <a:bodyPr/>
        <a:lstStyle/>
        <a:p>
          <a:endParaRPr lang="en-US"/>
        </a:p>
      </dgm:t>
    </dgm:pt>
    <dgm:pt modelId="{F2804398-0A56-4284-9F1C-AF9BDD3C4B9C}" type="pres">
      <dgm:prSet presAssocID="{BA04C6DE-4E29-449E-A6AF-A0A72A0D1DE9}" presName="circleA" presStyleLbl="node1" presStyleIdx="0" presStyleCnt="3"/>
      <dgm:spPr>
        <a:solidFill>
          <a:srgbClr val="36A040"/>
        </a:solidFill>
      </dgm:spPr>
    </dgm:pt>
    <dgm:pt modelId="{6E0D1640-B119-47FB-8386-FE2958275B10}" type="pres">
      <dgm:prSet presAssocID="{BA04C6DE-4E29-449E-A6AF-A0A72A0D1DE9}" presName="spaceA" presStyleCnt="0"/>
      <dgm:spPr/>
    </dgm:pt>
    <dgm:pt modelId="{7DA65EE3-F542-44F7-8CDA-B7ED22615CBF}" type="pres">
      <dgm:prSet presAssocID="{A37691A7-11F9-4B7D-8FE6-2E1D6B43984A}" presName="space" presStyleCnt="0"/>
      <dgm:spPr/>
    </dgm:pt>
    <dgm:pt modelId="{92A7AC0B-14D5-48FA-8323-B4BF4150B034}" type="pres">
      <dgm:prSet presAssocID="{6F65BFBB-C1D8-4F0F-84BC-D82503347837}" presName="compositeB" presStyleCnt="0"/>
      <dgm:spPr/>
    </dgm:pt>
    <dgm:pt modelId="{348E92A6-7FDD-40A5-BD26-4E0793A4A531}" type="pres">
      <dgm:prSet presAssocID="{6F65BFBB-C1D8-4F0F-84BC-D82503347837}" presName="textB" presStyleLbl="revTx" presStyleIdx="1" presStyleCnt="3">
        <dgm:presLayoutVars>
          <dgm:bulletEnabled val="1"/>
        </dgm:presLayoutVars>
      </dgm:prSet>
      <dgm:spPr/>
      <dgm:t>
        <a:bodyPr/>
        <a:lstStyle/>
        <a:p>
          <a:endParaRPr lang="en-US"/>
        </a:p>
      </dgm:t>
    </dgm:pt>
    <dgm:pt modelId="{8373FFEB-0498-4747-B818-B08C4A38A493}" type="pres">
      <dgm:prSet presAssocID="{6F65BFBB-C1D8-4F0F-84BC-D82503347837}" presName="circleB" presStyleLbl="node1" presStyleIdx="1" presStyleCnt="3"/>
      <dgm:spPr>
        <a:solidFill>
          <a:srgbClr val="36A040"/>
        </a:solidFill>
      </dgm:spPr>
    </dgm:pt>
    <dgm:pt modelId="{C3EC08DE-92AA-4E55-9587-1D5474D438FA}" type="pres">
      <dgm:prSet presAssocID="{6F65BFBB-C1D8-4F0F-84BC-D82503347837}" presName="spaceB" presStyleCnt="0"/>
      <dgm:spPr/>
    </dgm:pt>
    <dgm:pt modelId="{DE1A1AF1-135A-4396-9F3E-032D1984D5DA}" type="pres">
      <dgm:prSet presAssocID="{2BA2D549-A7CA-4CE2-846F-A665340CDBC6}" presName="space" presStyleCnt="0"/>
      <dgm:spPr/>
    </dgm:pt>
    <dgm:pt modelId="{A34D06B1-E9E6-4C48-9124-9F66A6ADAFA1}" type="pres">
      <dgm:prSet presAssocID="{90BC23A4-262E-433A-9A60-2B09B17E3520}" presName="compositeA" presStyleCnt="0"/>
      <dgm:spPr/>
    </dgm:pt>
    <dgm:pt modelId="{7A31055F-5E30-4A22-BA0F-93B795B54035}" type="pres">
      <dgm:prSet presAssocID="{90BC23A4-262E-433A-9A60-2B09B17E3520}" presName="textA" presStyleLbl="revTx" presStyleIdx="2" presStyleCnt="3">
        <dgm:presLayoutVars>
          <dgm:bulletEnabled val="1"/>
        </dgm:presLayoutVars>
      </dgm:prSet>
      <dgm:spPr/>
      <dgm:t>
        <a:bodyPr/>
        <a:lstStyle/>
        <a:p>
          <a:endParaRPr lang="en-US"/>
        </a:p>
      </dgm:t>
    </dgm:pt>
    <dgm:pt modelId="{9976E2B9-6240-483C-8982-164251AFE547}" type="pres">
      <dgm:prSet presAssocID="{90BC23A4-262E-433A-9A60-2B09B17E3520}" presName="circleA" presStyleLbl="node1" presStyleIdx="2" presStyleCnt="3"/>
      <dgm:spPr>
        <a:solidFill>
          <a:srgbClr val="36A040"/>
        </a:solidFill>
      </dgm:spPr>
    </dgm:pt>
    <dgm:pt modelId="{8A35A0CF-CF3D-4C32-892C-78979279CF0A}" type="pres">
      <dgm:prSet presAssocID="{90BC23A4-262E-433A-9A60-2B09B17E3520}" presName="spaceA" presStyleCnt="0"/>
      <dgm:spPr/>
    </dgm:pt>
  </dgm:ptLst>
  <dgm:cxnLst>
    <dgm:cxn modelId="{1CA0C9CC-99EC-48BD-8424-D560BC04B49E}" type="presOf" srcId="{BA04C6DE-4E29-449E-A6AF-A0A72A0D1DE9}" destId="{BBDAEF7F-02D9-48D0-B0F6-64CF50BDD089}" srcOrd="0" destOrd="0" presId="urn:microsoft.com/office/officeart/2005/8/layout/hProcess11"/>
    <dgm:cxn modelId="{82DE37E1-6064-40CF-AC57-961720CDB10D}" srcId="{5D990114-FE97-4963-86DE-6F5982276E94}" destId="{6F65BFBB-C1D8-4F0F-84BC-D82503347837}" srcOrd="1" destOrd="0" parTransId="{6E988618-9C9F-4DAE-AFD7-B7DB84FA619D}" sibTransId="{2BA2D549-A7CA-4CE2-846F-A665340CDBC6}"/>
    <dgm:cxn modelId="{8105C1F6-EE83-4D47-AD30-209F1272CC6D}" type="presOf" srcId="{6F65BFBB-C1D8-4F0F-84BC-D82503347837}" destId="{348E92A6-7FDD-40A5-BD26-4E0793A4A531}" srcOrd="0" destOrd="0" presId="urn:microsoft.com/office/officeart/2005/8/layout/hProcess11"/>
    <dgm:cxn modelId="{DE311B62-9D2F-46D0-92C6-4D93F87BC89B}" srcId="{5D990114-FE97-4963-86DE-6F5982276E94}" destId="{BA04C6DE-4E29-449E-A6AF-A0A72A0D1DE9}" srcOrd="0" destOrd="0" parTransId="{FEA95915-2A1A-43E7-9686-A88BEB97594A}" sibTransId="{A37691A7-11F9-4B7D-8FE6-2E1D6B43984A}"/>
    <dgm:cxn modelId="{DDB763B0-5E71-4F98-BD3D-E0EAB587EAD1}" srcId="{5D990114-FE97-4963-86DE-6F5982276E94}" destId="{90BC23A4-262E-433A-9A60-2B09B17E3520}" srcOrd="2" destOrd="0" parTransId="{7FBF0C4C-E764-477F-805C-948415D5E248}" sibTransId="{76B74685-D8D6-4885-B802-307EFC0B2863}"/>
    <dgm:cxn modelId="{F973C315-37FC-4977-B625-FFD1CED6BCDE}" type="presOf" srcId="{5D990114-FE97-4963-86DE-6F5982276E94}" destId="{AE987A72-DB96-455D-AF47-1E01C62C0065}" srcOrd="0" destOrd="0" presId="urn:microsoft.com/office/officeart/2005/8/layout/hProcess11"/>
    <dgm:cxn modelId="{889ED493-66D4-4D22-ACC7-412DC91E5373}" type="presOf" srcId="{90BC23A4-262E-433A-9A60-2B09B17E3520}" destId="{7A31055F-5E30-4A22-BA0F-93B795B54035}" srcOrd="0" destOrd="0" presId="urn:microsoft.com/office/officeart/2005/8/layout/hProcess11"/>
    <dgm:cxn modelId="{6952CDF3-95A4-463C-AC8C-C5DFB06A409A}" type="presParOf" srcId="{AE987A72-DB96-455D-AF47-1E01C62C0065}" destId="{89E8C2F3-016F-49F0-A032-28F02D90FF91}" srcOrd="0" destOrd="0" presId="urn:microsoft.com/office/officeart/2005/8/layout/hProcess11"/>
    <dgm:cxn modelId="{52C0D3B4-D14F-4098-B9B9-3EFDE595E070}" type="presParOf" srcId="{AE987A72-DB96-455D-AF47-1E01C62C0065}" destId="{EF76781A-72BF-45DB-9CEC-FA0824BA5051}" srcOrd="1" destOrd="0" presId="urn:microsoft.com/office/officeart/2005/8/layout/hProcess11"/>
    <dgm:cxn modelId="{75027B60-C1DC-42C0-B0FE-35542C330568}" type="presParOf" srcId="{EF76781A-72BF-45DB-9CEC-FA0824BA5051}" destId="{D035A052-3FD4-449B-987D-210C85A51C0D}" srcOrd="0" destOrd="0" presId="urn:microsoft.com/office/officeart/2005/8/layout/hProcess11"/>
    <dgm:cxn modelId="{EAD4D5E8-20F3-4AB4-99E1-7AA680150BCF}" type="presParOf" srcId="{D035A052-3FD4-449B-987D-210C85A51C0D}" destId="{BBDAEF7F-02D9-48D0-B0F6-64CF50BDD089}" srcOrd="0" destOrd="0" presId="urn:microsoft.com/office/officeart/2005/8/layout/hProcess11"/>
    <dgm:cxn modelId="{F07FA846-60B8-457E-A3FC-2028C31C6A87}" type="presParOf" srcId="{D035A052-3FD4-449B-987D-210C85A51C0D}" destId="{F2804398-0A56-4284-9F1C-AF9BDD3C4B9C}" srcOrd="1" destOrd="0" presId="urn:microsoft.com/office/officeart/2005/8/layout/hProcess11"/>
    <dgm:cxn modelId="{6CB7D840-83B8-4D38-B7F2-4D81510EBF65}" type="presParOf" srcId="{D035A052-3FD4-449B-987D-210C85A51C0D}" destId="{6E0D1640-B119-47FB-8386-FE2958275B10}" srcOrd="2" destOrd="0" presId="urn:microsoft.com/office/officeart/2005/8/layout/hProcess11"/>
    <dgm:cxn modelId="{DEF3C5E2-6112-4AB4-80D4-E4E85E79DD36}" type="presParOf" srcId="{EF76781A-72BF-45DB-9CEC-FA0824BA5051}" destId="{7DA65EE3-F542-44F7-8CDA-B7ED22615CBF}" srcOrd="1" destOrd="0" presId="urn:microsoft.com/office/officeart/2005/8/layout/hProcess11"/>
    <dgm:cxn modelId="{CA4365B1-C61C-47FE-AA0C-7CCB66E35D1A}" type="presParOf" srcId="{EF76781A-72BF-45DB-9CEC-FA0824BA5051}" destId="{92A7AC0B-14D5-48FA-8323-B4BF4150B034}" srcOrd="2" destOrd="0" presId="urn:microsoft.com/office/officeart/2005/8/layout/hProcess11"/>
    <dgm:cxn modelId="{924E54AC-CC9C-415E-A3D8-B27C43B30B4F}" type="presParOf" srcId="{92A7AC0B-14D5-48FA-8323-B4BF4150B034}" destId="{348E92A6-7FDD-40A5-BD26-4E0793A4A531}" srcOrd="0" destOrd="0" presId="urn:microsoft.com/office/officeart/2005/8/layout/hProcess11"/>
    <dgm:cxn modelId="{3D6E6A00-7622-468D-96D5-63545CB2A5A5}" type="presParOf" srcId="{92A7AC0B-14D5-48FA-8323-B4BF4150B034}" destId="{8373FFEB-0498-4747-B818-B08C4A38A493}" srcOrd="1" destOrd="0" presId="urn:microsoft.com/office/officeart/2005/8/layout/hProcess11"/>
    <dgm:cxn modelId="{A22AC318-444A-4BB6-8AB9-FEE7E0B50D09}" type="presParOf" srcId="{92A7AC0B-14D5-48FA-8323-B4BF4150B034}" destId="{C3EC08DE-92AA-4E55-9587-1D5474D438FA}" srcOrd="2" destOrd="0" presId="urn:microsoft.com/office/officeart/2005/8/layout/hProcess11"/>
    <dgm:cxn modelId="{DE2915F6-CE37-4B8A-8509-D7B9229C44D8}" type="presParOf" srcId="{EF76781A-72BF-45DB-9CEC-FA0824BA5051}" destId="{DE1A1AF1-135A-4396-9F3E-032D1984D5DA}" srcOrd="3" destOrd="0" presId="urn:microsoft.com/office/officeart/2005/8/layout/hProcess11"/>
    <dgm:cxn modelId="{7C443F6A-6C71-4118-8723-B28D10A314AB}" type="presParOf" srcId="{EF76781A-72BF-45DB-9CEC-FA0824BA5051}" destId="{A34D06B1-E9E6-4C48-9124-9F66A6ADAFA1}" srcOrd="4" destOrd="0" presId="urn:microsoft.com/office/officeart/2005/8/layout/hProcess11"/>
    <dgm:cxn modelId="{1CC3CE50-F145-4A08-B413-DDEF9605931D}" type="presParOf" srcId="{A34D06B1-E9E6-4C48-9124-9F66A6ADAFA1}" destId="{7A31055F-5E30-4A22-BA0F-93B795B54035}" srcOrd="0" destOrd="0" presId="urn:microsoft.com/office/officeart/2005/8/layout/hProcess11"/>
    <dgm:cxn modelId="{0310736C-CF32-47EF-8907-47FFCA0963F6}" type="presParOf" srcId="{A34D06B1-E9E6-4C48-9124-9F66A6ADAFA1}" destId="{9976E2B9-6240-483C-8982-164251AFE547}" srcOrd="1" destOrd="0" presId="urn:microsoft.com/office/officeart/2005/8/layout/hProcess11"/>
    <dgm:cxn modelId="{C5A13F0A-6B01-4F87-94A3-EE9B766D3EFC}" type="presParOf" srcId="{A34D06B1-E9E6-4C48-9124-9F66A6ADAFA1}" destId="{8A35A0CF-CF3D-4C32-892C-78979279CF0A}" srcOrd="2" destOrd="0" presId="urn:microsoft.com/office/officeart/2005/8/layout/hProcess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8C2F3-016F-49F0-A032-28F02D90FF91}">
      <dsp:nvSpPr>
        <dsp:cNvPr id="0" name=""/>
        <dsp:cNvSpPr/>
      </dsp:nvSpPr>
      <dsp:spPr>
        <a:xfrm>
          <a:off x="0" y="891539"/>
          <a:ext cx="7467600" cy="1188720"/>
        </a:xfrm>
        <a:prstGeom prst="notchedRightArrow">
          <a:avLst/>
        </a:prstGeom>
        <a:solidFill>
          <a:schemeClr val="accent3">
            <a:lumMod val="20000"/>
            <a:lumOff val="80000"/>
          </a:schemeClr>
        </a:solidFill>
        <a:ln>
          <a:noFill/>
        </a:ln>
        <a:effectLst/>
      </dsp:spPr>
      <dsp:style>
        <a:lnRef idx="0">
          <a:scrgbClr r="0" g="0" b="0"/>
        </a:lnRef>
        <a:fillRef idx="1">
          <a:scrgbClr r="0" g="0" b="0"/>
        </a:fillRef>
        <a:effectRef idx="0">
          <a:scrgbClr r="0" g="0" b="0"/>
        </a:effectRef>
        <a:fontRef idx="minor"/>
      </dsp:style>
    </dsp:sp>
    <dsp:sp modelId="{BBDAEF7F-02D9-48D0-B0F6-64CF50BDD089}">
      <dsp:nvSpPr>
        <dsp:cNvPr id="0" name=""/>
        <dsp:cNvSpPr/>
      </dsp:nvSpPr>
      <dsp:spPr>
        <a:xfrm>
          <a:off x="3281" y="0"/>
          <a:ext cx="2165895" cy="118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t>Become a member* of ICC ($150)</a:t>
          </a:r>
          <a:endParaRPr lang="en-US" sz="1800" kern="1200" dirty="0"/>
        </a:p>
      </dsp:txBody>
      <dsp:txXfrm>
        <a:off x="3281" y="0"/>
        <a:ext cx="2165895" cy="1188720"/>
      </dsp:txXfrm>
    </dsp:sp>
    <dsp:sp modelId="{F2804398-0A56-4284-9F1C-AF9BDD3C4B9C}">
      <dsp:nvSpPr>
        <dsp:cNvPr id="0" name=""/>
        <dsp:cNvSpPr/>
      </dsp:nvSpPr>
      <dsp:spPr>
        <a:xfrm>
          <a:off x="937639" y="1337310"/>
          <a:ext cx="297180" cy="297180"/>
        </a:xfrm>
        <a:prstGeom prst="ellipse">
          <a:avLst/>
        </a:prstGeom>
        <a:solidFill>
          <a:srgbClr val="36A04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8E92A6-7FDD-40A5-BD26-4E0793A4A531}">
      <dsp:nvSpPr>
        <dsp:cNvPr id="0" name=""/>
        <dsp:cNvSpPr/>
      </dsp:nvSpPr>
      <dsp:spPr>
        <a:xfrm>
          <a:off x="2277472" y="1783079"/>
          <a:ext cx="2165895" cy="118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US" sz="1800" kern="1200" dirty="0" smtClean="0"/>
            <a:t>Receive discounts on: IRC code books and IRC Study Companions</a:t>
          </a:r>
        </a:p>
      </dsp:txBody>
      <dsp:txXfrm>
        <a:off x="2277472" y="1783079"/>
        <a:ext cx="2165895" cy="1188720"/>
      </dsp:txXfrm>
    </dsp:sp>
    <dsp:sp modelId="{8373FFEB-0498-4747-B818-B08C4A38A493}">
      <dsp:nvSpPr>
        <dsp:cNvPr id="0" name=""/>
        <dsp:cNvSpPr/>
      </dsp:nvSpPr>
      <dsp:spPr>
        <a:xfrm>
          <a:off x="3211830" y="1337310"/>
          <a:ext cx="297180" cy="297180"/>
        </a:xfrm>
        <a:prstGeom prst="ellipse">
          <a:avLst/>
        </a:prstGeom>
        <a:solidFill>
          <a:srgbClr val="36A04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31055F-5E30-4A22-BA0F-93B795B54035}">
      <dsp:nvSpPr>
        <dsp:cNvPr id="0" name=""/>
        <dsp:cNvSpPr/>
      </dsp:nvSpPr>
      <dsp:spPr>
        <a:xfrm>
          <a:off x="4551662" y="0"/>
          <a:ext cx="2165895" cy="1188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US" sz="1800" kern="1200" dirty="0" smtClean="0"/>
            <a:t>Receive a member card and access to pertinent industry information and resources</a:t>
          </a:r>
          <a:endParaRPr lang="en-US" sz="1800" kern="1200" dirty="0"/>
        </a:p>
      </dsp:txBody>
      <dsp:txXfrm>
        <a:off x="4551662" y="0"/>
        <a:ext cx="2165895" cy="1188720"/>
      </dsp:txXfrm>
    </dsp:sp>
    <dsp:sp modelId="{9976E2B9-6240-483C-8982-164251AFE547}">
      <dsp:nvSpPr>
        <dsp:cNvPr id="0" name=""/>
        <dsp:cNvSpPr/>
      </dsp:nvSpPr>
      <dsp:spPr>
        <a:xfrm>
          <a:off x="5486020" y="1337310"/>
          <a:ext cx="297180" cy="297180"/>
        </a:xfrm>
        <a:prstGeom prst="ellipse">
          <a:avLst/>
        </a:prstGeom>
        <a:solidFill>
          <a:srgbClr val="36A04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977AB3-DF52-45F9-A863-23FDB8BDB897}" type="datetimeFigureOut">
              <a:rPr lang="en-US" smtClean="0"/>
              <a:t>6/12/2019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E599F-F1CA-42E2-AC5D-50A98538E7BE}" type="slidenum">
              <a:rPr lang="en-US" smtClean="0"/>
              <a:t>‹#›</a:t>
            </a:fld>
            <a:endParaRPr lang="en-US"/>
          </a:p>
        </p:txBody>
      </p:sp>
    </p:spTree>
    <p:extLst>
      <p:ext uri="{BB962C8B-B14F-4D97-AF65-F5344CB8AC3E}">
        <p14:creationId xmlns:p14="http://schemas.microsoft.com/office/powerpoint/2010/main" val="43045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ddison@iccsafer.org"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mailto:tmorse@iccsafe.org"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a:t>
            </a:fld>
            <a:endParaRPr lang="en-US"/>
          </a:p>
        </p:txBody>
      </p:sp>
    </p:spTree>
    <p:extLst>
      <p:ext uri="{BB962C8B-B14F-4D97-AF65-F5344CB8AC3E}">
        <p14:creationId xmlns:p14="http://schemas.microsoft.com/office/powerpoint/2010/main" val="4196495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Visit</a:t>
            </a:r>
            <a:r>
              <a:rPr lang="en-US" baseline="0" dirty="0" smtClean="0"/>
              <a:t> HSTTP site here: https://www.iccsafe.org/about-icc/career-in-building-safety/high-school-technical-training-program-tool-kit/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Point</a:t>
            </a:r>
            <a:r>
              <a:rPr lang="en-US" sz="1200" b="0" baseline="0" dirty="0" smtClean="0">
                <a:solidFill>
                  <a:schemeClr val="bg1"/>
                </a:solidFill>
              </a:rPr>
              <a:t> of Contact: Jim Ellwood (jellwood@ICCSafe.ORG)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bg1"/>
                </a:solidFill>
              </a:rPr>
              <a:t>Phone: 410-937-0343</a:t>
            </a:r>
            <a:endParaRPr lang="en-US" sz="1200" b="0" dirty="0">
              <a:solidFill>
                <a:schemeClr val="bg1"/>
              </a:solidFill>
            </a:endParaRPr>
          </a:p>
        </p:txBody>
      </p:sp>
      <p:sp>
        <p:nvSpPr>
          <p:cNvPr id="4" name="Slide Number Placeholder 3"/>
          <p:cNvSpPr>
            <a:spLocks noGrp="1"/>
          </p:cNvSpPr>
          <p:nvPr>
            <p:ph type="sldNum" sz="quarter" idx="10"/>
          </p:nvPr>
        </p:nvSpPr>
        <p:spPr/>
        <p:txBody>
          <a:bodyPr/>
          <a:lstStyle/>
          <a:p>
            <a:fld id="{3A8E599F-F1CA-42E2-AC5D-50A98538E7BE}" type="slidenum">
              <a:rPr lang="en-US" smtClean="0"/>
              <a:t>10</a:t>
            </a:fld>
            <a:endParaRPr lang="en-US"/>
          </a:p>
        </p:txBody>
      </p:sp>
    </p:spTree>
    <p:extLst>
      <p:ext uri="{BB962C8B-B14F-4D97-AF65-F5344CB8AC3E}">
        <p14:creationId xmlns:p14="http://schemas.microsoft.com/office/powerpoint/2010/main" val="4062578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To date, over 1,400 Certificates of Completion have been awarded to High School Technical Training School. Since the start of the program, over 60 </a:t>
            </a:r>
            <a:r>
              <a:rPr lang="en-US" sz="1200" b="0" baseline="0" dirty="0" smtClean="0">
                <a:solidFill>
                  <a:schemeClr val="bg1"/>
                </a:solidFill>
              </a:rPr>
              <a:t>high schools in 20 states have participated. Just in 2019, we have given out 642 Certificates of Completion.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chemeClr val="bg1"/>
              </a:solidFill>
            </a:endParaRPr>
          </a:p>
          <a:p>
            <a:r>
              <a:rPr lang="en-US" baseline="0" dirty="0" smtClean="0"/>
              <a:t>The program is based on the International Residential Code and its accompanying study companion. </a:t>
            </a:r>
          </a:p>
          <a:p>
            <a:endParaRPr lang="en-US" dirty="0" smtClean="0"/>
          </a:p>
          <a:p>
            <a:r>
              <a:rPr lang="en-US" dirty="0" smtClean="0"/>
              <a:t>Visit</a:t>
            </a:r>
            <a:r>
              <a:rPr lang="en-US" baseline="0" dirty="0" smtClean="0"/>
              <a:t> HSTTP site here: https://www.iccsafe.org/about-icc/career-in-building-safety/high-school-technical-training-program-tool-kit/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Point</a:t>
            </a:r>
            <a:r>
              <a:rPr lang="en-US" sz="1200" b="0" baseline="0" dirty="0" smtClean="0">
                <a:solidFill>
                  <a:schemeClr val="bg1"/>
                </a:solidFill>
              </a:rPr>
              <a:t> of Contact:</a:t>
            </a:r>
            <a:endParaRPr lang="en-US" sz="1200" b="0" dirty="0">
              <a:solidFill>
                <a:schemeClr val="bg1"/>
              </a:solidFill>
            </a:endParaRPr>
          </a:p>
        </p:txBody>
      </p:sp>
      <p:sp>
        <p:nvSpPr>
          <p:cNvPr id="4" name="Slide Number Placeholder 3"/>
          <p:cNvSpPr>
            <a:spLocks noGrp="1"/>
          </p:cNvSpPr>
          <p:nvPr>
            <p:ph type="sldNum" sz="quarter" idx="10"/>
          </p:nvPr>
        </p:nvSpPr>
        <p:spPr/>
        <p:txBody>
          <a:bodyPr/>
          <a:lstStyle/>
          <a:p>
            <a:fld id="{3A8E599F-F1CA-42E2-AC5D-50A98538E7BE}" type="slidenum">
              <a:rPr lang="en-US" smtClean="0"/>
              <a:t>2</a:t>
            </a:fld>
            <a:endParaRPr lang="en-US"/>
          </a:p>
        </p:txBody>
      </p:sp>
    </p:spTree>
    <p:extLst>
      <p:ext uri="{BB962C8B-B14F-4D97-AF65-F5344CB8AC3E}">
        <p14:creationId xmlns:p14="http://schemas.microsoft.com/office/powerpoint/2010/main" val="3219844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Visit</a:t>
            </a:r>
            <a:r>
              <a:rPr lang="en-US" baseline="0" dirty="0" smtClean="0"/>
              <a:t> HSTTP site here: https://www.iccsafe.org/about-icc/career-in-building-safety/high-school-technical-training-program-tool-kit/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Discuss how to make contact with schools, what to cover – show talking</a:t>
            </a:r>
            <a:r>
              <a:rPr lang="en-US" sz="1200" b="0" baseline="0" dirty="0" smtClean="0">
                <a:solidFill>
                  <a:schemeClr val="bg1"/>
                </a:solidFill>
              </a:rPr>
              <a:t> points, this PPT, show careers graphic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bg1"/>
                </a:solidFill>
              </a:rPr>
              <a:t>Go over who uses the </a:t>
            </a:r>
            <a:r>
              <a:rPr lang="en-US" sz="1200" b="0" baseline="0" dirty="0" err="1" smtClean="0">
                <a:solidFill>
                  <a:schemeClr val="bg1"/>
                </a:solidFill>
              </a:rPr>
              <a:t>Icodes</a:t>
            </a:r>
            <a:endParaRPr lang="en-US" sz="1200" b="0" dirty="0">
              <a:solidFill>
                <a:schemeClr val="bg1"/>
              </a:solidFill>
            </a:endParaRPr>
          </a:p>
        </p:txBody>
      </p:sp>
      <p:sp>
        <p:nvSpPr>
          <p:cNvPr id="4" name="Slide Number Placeholder 3"/>
          <p:cNvSpPr>
            <a:spLocks noGrp="1"/>
          </p:cNvSpPr>
          <p:nvPr>
            <p:ph type="sldNum" sz="quarter" idx="10"/>
          </p:nvPr>
        </p:nvSpPr>
        <p:spPr/>
        <p:txBody>
          <a:bodyPr/>
          <a:lstStyle/>
          <a:p>
            <a:fld id="{3A8E599F-F1CA-42E2-AC5D-50A98538E7BE}" type="slidenum">
              <a:rPr lang="en-US" smtClean="0"/>
              <a:t>3</a:t>
            </a:fld>
            <a:endParaRPr lang="en-US"/>
          </a:p>
        </p:txBody>
      </p:sp>
    </p:spTree>
    <p:extLst>
      <p:ext uri="{BB962C8B-B14F-4D97-AF65-F5344CB8AC3E}">
        <p14:creationId xmlns:p14="http://schemas.microsoft.com/office/powerpoint/2010/main" val="336917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School ICC Membership Application:</a:t>
            </a:r>
            <a:r>
              <a:rPr lang="en-US" baseline="0" dirty="0" smtClean="0"/>
              <a:t> https://cdn-web.iccsafe.org/wp-content/uploads/Tech_High_School_Memb_Apps_Corp.pdf</a:t>
            </a:r>
          </a:p>
          <a:p>
            <a:endParaRPr lang="en-US" baseline="0" dirty="0" smtClean="0"/>
          </a:p>
          <a:p>
            <a:r>
              <a:rPr lang="en-US" baseline="0" dirty="0" smtClean="0"/>
              <a:t>Student ICC Membership Application: https://cdn-web.iccsafe.org/wp-content/uploads/HSTTP_Student_Mem_App_Form.pdf</a:t>
            </a:r>
            <a:endParaRPr lang="en-US" dirty="0" smtClean="0"/>
          </a:p>
          <a:p>
            <a:endParaRPr lang="en-US" dirty="0" smtClean="0"/>
          </a:p>
          <a:p>
            <a:r>
              <a:rPr lang="en-US" dirty="0" smtClean="0"/>
              <a:t>Visit</a:t>
            </a:r>
            <a:r>
              <a:rPr lang="en-US" baseline="0" dirty="0" smtClean="0"/>
              <a:t> HSTTP site here: https://www.iccsafe.org/about-icc/career-in-building-safety/high-school-technical-training-program-tool-kit/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Point</a:t>
            </a:r>
            <a:r>
              <a:rPr lang="en-US" sz="1200" b="0" baseline="0" dirty="0" smtClean="0">
                <a:solidFill>
                  <a:schemeClr val="bg1"/>
                </a:solidFill>
              </a:rPr>
              <a:t> of Contact: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bg1"/>
                </a:solidFill>
              </a:rPr>
              <a:t>ICC Membership Contacts: </a:t>
            </a:r>
            <a:r>
              <a:rPr lang="en-US" altLang="en-US" sz="1200" dirty="0" smtClean="0">
                <a:solidFill>
                  <a:prstClr val="black"/>
                </a:solidFill>
                <a:latin typeface="Calibri" panose="020F0502020204030204" pitchFamily="34" charset="0"/>
                <a:ea typeface="Times New Roman" panose="02020603050405020304" pitchFamily="18" charset="0"/>
              </a:rPr>
              <a:t>Deborah Dison (</a:t>
            </a:r>
            <a:r>
              <a:rPr lang="en-US" altLang="en-US" sz="1200" dirty="0" smtClean="0">
                <a:solidFill>
                  <a:prstClr val="black"/>
                </a:solidFill>
                <a:latin typeface="Calibri" panose="020F0502020204030204" pitchFamily="34" charset="0"/>
                <a:ea typeface="Times New Roman" panose="02020603050405020304" pitchFamily="18" charset="0"/>
                <a:hlinkClick r:id="rId3"/>
              </a:rPr>
              <a:t>ddison@iccsafer.org</a:t>
            </a:r>
            <a:r>
              <a:rPr lang="en-US" altLang="en-US" sz="1200" dirty="0" smtClean="0">
                <a:solidFill>
                  <a:prstClr val="black"/>
                </a:solidFill>
                <a:latin typeface="Calibri" panose="020F0502020204030204" pitchFamily="34" charset="0"/>
                <a:ea typeface="Times New Roman" panose="02020603050405020304" pitchFamily="18" charset="0"/>
              </a:rPr>
              <a:t>) and Teresa Morse (</a:t>
            </a:r>
            <a:r>
              <a:rPr lang="en-US" altLang="en-US" sz="1200" dirty="0" smtClean="0">
                <a:solidFill>
                  <a:prstClr val="black"/>
                </a:solidFill>
                <a:latin typeface="Calibri" panose="020F0502020204030204" pitchFamily="34" charset="0"/>
                <a:ea typeface="Times New Roman" panose="02020603050405020304" pitchFamily="18" charset="0"/>
                <a:hlinkClick r:id="rId4"/>
              </a:rPr>
              <a:t>tmorse@iccsafe.org</a:t>
            </a:r>
            <a:r>
              <a:rPr lang="en-US" altLang="en-US" sz="1200" dirty="0" smtClean="0">
                <a:solidFill>
                  <a:prstClr val="black"/>
                </a:solidFill>
                <a:latin typeface="Calibri" panose="020F0502020204030204" pitchFamily="34" charset="0"/>
                <a:ea typeface="Times New Roman" panose="02020603050405020304" pitchFamily="18" charset="0"/>
              </a:rPr>
              <a:t>) </a:t>
            </a:r>
            <a:endParaRPr lang="en-US" sz="1200" b="0" dirty="0">
              <a:solidFill>
                <a:schemeClr val="bg1"/>
              </a:solidFill>
            </a:endParaRPr>
          </a:p>
        </p:txBody>
      </p:sp>
      <p:sp>
        <p:nvSpPr>
          <p:cNvPr id="4" name="Slide Number Placeholder 3"/>
          <p:cNvSpPr>
            <a:spLocks noGrp="1"/>
          </p:cNvSpPr>
          <p:nvPr>
            <p:ph type="sldNum" sz="quarter" idx="10"/>
          </p:nvPr>
        </p:nvSpPr>
        <p:spPr/>
        <p:txBody>
          <a:bodyPr/>
          <a:lstStyle/>
          <a:p>
            <a:fld id="{3A8E599F-F1CA-42E2-AC5D-50A98538E7BE}" type="slidenum">
              <a:rPr lang="en-US" smtClean="0"/>
              <a:t>4</a:t>
            </a:fld>
            <a:endParaRPr lang="en-US"/>
          </a:p>
        </p:txBody>
      </p:sp>
    </p:spTree>
    <p:extLst>
      <p:ext uri="{BB962C8B-B14F-4D97-AF65-F5344CB8AC3E}">
        <p14:creationId xmlns:p14="http://schemas.microsoft.com/office/powerpoint/2010/main" val="3282651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Annual School ICC Membership</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$150.00</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Membership includes:</a:t>
            </a:r>
          </a:p>
          <a:p>
            <a:pPr lvl="0"/>
            <a:r>
              <a:rPr lang="en-US" sz="1200" kern="1200" dirty="0" smtClean="0">
                <a:solidFill>
                  <a:schemeClr val="tx1"/>
                </a:solidFill>
                <a:effectLst/>
                <a:latin typeface="+mn-lt"/>
                <a:ea typeface="+mn-ea"/>
                <a:cs typeface="+mn-cs"/>
              </a:rPr>
              <a:t>A onetime offer of a complementary soft cover IRC codebook (normal cost $140); year shall be determined by code year adopted by local jurisdiction. Application should indicate the instructor as the contact person.</a:t>
            </a:r>
          </a:p>
          <a:p>
            <a:pPr lvl="0"/>
            <a:r>
              <a:rPr lang="en-US" sz="1200" kern="1200" dirty="0" smtClean="0">
                <a:solidFill>
                  <a:schemeClr val="tx1"/>
                </a:solidFill>
                <a:effectLst/>
                <a:latin typeface="+mn-lt"/>
                <a:ea typeface="+mn-ea"/>
                <a:cs typeface="+mn-cs"/>
              </a:rPr>
              <a:t>Instructor will receive an ICC membership card and establish an ICC account allowing them to receive all ICC updates concerning webinars, material updates, code changes, newsletters, job vacancies around the country along with a list of other constructed information.</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IRC Study Companion</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$48.50 (available in PDF for $46.00)</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IRC Study Companion establishes a curriculum separating the codebook into sessions with 35 practice questions after each session.</a:t>
            </a:r>
          </a:p>
          <a:p>
            <a:pPr lvl="0"/>
            <a:r>
              <a:rPr lang="en-US" sz="1200" kern="1200" dirty="0" smtClean="0">
                <a:solidFill>
                  <a:schemeClr val="tx1"/>
                </a:solidFill>
                <a:effectLst/>
                <a:latin typeface="+mn-lt"/>
                <a:ea typeface="+mn-ea"/>
                <a:cs typeface="+mn-cs"/>
              </a:rPr>
              <a:t>Instructors can use the diagrams and commentaries from the Study Companion to assist in teaching and explaining construction techniques as they relate to the building codes. </a:t>
            </a:r>
          </a:p>
          <a:p>
            <a:pPr lvl="0"/>
            <a:r>
              <a:rPr lang="en-US" sz="1200" kern="1200" dirty="0" smtClean="0">
                <a:solidFill>
                  <a:schemeClr val="tx1"/>
                </a:solidFill>
                <a:effectLst/>
                <a:latin typeface="+mn-lt"/>
                <a:ea typeface="+mn-ea"/>
                <a:cs typeface="+mn-cs"/>
              </a:rPr>
              <a:t>We encourage schools to ban writing in the Study Companion, allowing schools to reuse this book, drastically reducing the cost of the program. (See cost example below).</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Annual Student ICC Membership</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$25.00</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Student membership includes:</a:t>
            </a:r>
          </a:p>
          <a:p>
            <a:pPr lvl="0"/>
            <a:r>
              <a:rPr lang="en-US" sz="1200" kern="1200" dirty="0" smtClean="0">
                <a:solidFill>
                  <a:schemeClr val="tx1"/>
                </a:solidFill>
                <a:effectLst/>
                <a:latin typeface="+mn-lt"/>
                <a:ea typeface="+mn-ea"/>
                <a:cs typeface="+mn-cs"/>
              </a:rPr>
              <a:t> A onetime offer of a complementary soft cover codebook (normal cost $140.00), year determined by the instructor, to be used throughout their high school career.</a:t>
            </a:r>
          </a:p>
          <a:p>
            <a:pPr lvl="0"/>
            <a:r>
              <a:rPr lang="en-US" sz="1200" kern="1200" dirty="0" smtClean="0">
                <a:solidFill>
                  <a:schemeClr val="tx1"/>
                </a:solidFill>
                <a:effectLst/>
                <a:latin typeface="+mn-lt"/>
                <a:ea typeface="+mn-ea"/>
                <a:cs typeface="+mn-cs"/>
              </a:rPr>
              <a:t>Students completing the membership application will receive an ICC membership card and information to establish their access to the ICC website. </a:t>
            </a:r>
          </a:p>
          <a:p>
            <a:pPr lvl="0"/>
            <a:r>
              <a:rPr lang="en-US" sz="1200" kern="1200" dirty="0" smtClean="0">
                <a:solidFill>
                  <a:schemeClr val="tx1"/>
                </a:solidFill>
                <a:effectLst/>
                <a:latin typeface="+mn-lt"/>
                <a:ea typeface="+mn-ea"/>
                <a:cs typeface="+mn-cs"/>
              </a:rPr>
              <a:t>Access to the final exam and a Certificate of Completion after passing the exam with a score of 70% or better. Students are encouraged to obtain one or more Certificates of Completion during the yearlong membership at no additional cost.</a:t>
            </a:r>
          </a:p>
          <a:p>
            <a:pPr lvl="0"/>
            <a:r>
              <a:rPr lang="en-US" sz="1200" kern="1200" dirty="0" smtClean="0">
                <a:solidFill>
                  <a:schemeClr val="tx1"/>
                </a:solidFill>
                <a:effectLst/>
                <a:latin typeface="+mn-lt"/>
                <a:ea typeface="+mn-ea"/>
                <a:cs typeface="+mn-cs"/>
              </a:rPr>
              <a:t>If the school offers the program over the course of multiple school years, students will re-new their ICC membership for a $25 fee each year to continue to receive all services outlined above.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NOTE: </a:t>
            </a:r>
            <a:r>
              <a:rPr lang="en-US" sz="1200" kern="1200" dirty="0" smtClean="0">
                <a:solidFill>
                  <a:schemeClr val="tx1"/>
                </a:solidFill>
                <a:effectLst/>
                <a:latin typeface="+mn-lt"/>
                <a:ea typeface="+mn-ea"/>
                <a:cs typeface="+mn-cs"/>
              </a:rPr>
              <a:t>Students memberships do not require the application if schools or parents do not wish to provide additional information. Instructors submit student’s name (as they should appear on the Certificate of Completion) with test scores to receive the Certificate of Completion.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8E599F-F1CA-42E2-AC5D-50A98538E7BE}" type="slidenum">
              <a:rPr lang="en-US" smtClean="0"/>
              <a:t>5</a:t>
            </a:fld>
            <a:endParaRPr lang="en-US"/>
          </a:p>
        </p:txBody>
      </p:sp>
    </p:spTree>
    <p:extLst>
      <p:ext uri="{BB962C8B-B14F-4D97-AF65-F5344CB8AC3E}">
        <p14:creationId xmlns:p14="http://schemas.microsoft.com/office/powerpoint/2010/main" val="215129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Visit</a:t>
            </a:r>
            <a:r>
              <a:rPr lang="en-US" baseline="0" dirty="0" smtClean="0"/>
              <a:t> HSTTP site here: https://www.iccsafe.org/about-icc/career-in-building-safety/high-school-technical-training-program-tool-kit/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Point</a:t>
            </a:r>
            <a:r>
              <a:rPr lang="en-US" sz="1200" b="0" baseline="0" dirty="0" smtClean="0">
                <a:solidFill>
                  <a:schemeClr val="bg1"/>
                </a:solidFill>
              </a:rPr>
              <a:t> of Contact:</a:t>
            </a:r>
            <a:endParaRPr lang="en-US" sz="1200" b="0" dirty="0">
              <a:solidFill>
                <a:schemeClr val="bg1"/>
              </a:solidFill>
            </a:endParaRPr>
          </a:p>
        </p:txBody>
      </p:sp>
      <p:sp>
        <p:nvSpPr>
          <p:cNvPr id="4" name="Slide Number Placeholder 3"/>
          <p:cNvSpPr>
            <a:spLocks noGrp="1"/>
          </p:cNvSpPr>
          <p:nvPr>
            <p:ph type="sldNum" sz="quarter" idx="10"/>
          </p:nvPr>
        </p:nvSpPr>
        <p:spPr/>
        <p:txBody>
          <a:bodyPr/>
          <a:lstStyle/>
          <a:p>
            <a:fld id="{3A8E599F-F1CA-42E2-AC5D-50A98538E7BE}" type="slidenum">
              <a:rPr lang="en-US" smtClean="0"/>
              <a:t>6</a:t>
            </a:fld>
            <a:endParaRPr lang="en-US"/>
          </a:p>
        </p:txBody>
      </p:sp>
    </p:spTree>
    <p:extLst>
      <p:ext uri="{BB962C8B-B14F-4D97-AF65-F5344CB8AC3E}">
        <p14:creationId xmlns:p14="http://schemas.microsoft.com/office/powerpoint/2010/main" val="821202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Visit</a:t>
            </a:r>
            <a:r>
              <a:rPr lang="en-US" baseline="0" dirty="0" smtClean="0"/>
              <a:t> HSTTP site here: https://www.iccsafe.org/about-icc/career-in-building-safety/high-school-technical-training-program-tool-kit/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bg1"/>
                </a:solidFill>
              </a:rPr>
              <a:t>Point</a:t>
            </a:r>
            <a:r>
              <a:rPr lang="en-US" sz="1200" b="0" baseline="0" dirty="0" smtClean="0">
                <a:solidFill>
                  <a:schemeClr val="bg1"/>
                </a:solidFill>
              </a:rPr>
              <a:t> of Contact: Jim Ellwood (jellwood@ICCSafe.ORG)</a:t>
            </a:r>
            <a:endParaRPr lang="en-US" sz="1200" b="0" dirty="0">
              <a:solidFill>
                <a:schemeClr val="bg1"/>
              </a:solidFill>
            </a:endParaRPr>
          </a:p>
        </p:txBody>
      </p:sp>
      <p:sp>
        <p:nvSpPr>
          <p:cNvPr id="4" name="Slide Number Placeholder 3"/>
          <p:cNvSpPr>
            <a:spLocks noGrp="1"/>
          </p:cNvSpPr>
          <p:nvPr>
            <p:ph type="sldNum" sz="quarter" idx="10"/>
          </p:nvPr>
        </p:nvSpPr>
        <p:spPr/>
        <p:txBody>
          <a:bodyPr/>
          <a:lstStyle/>
          <a:p>
            <a:fld id="{3A8E599F-F1CA-42E2-AC5D-50A98538E7BE}" type="slidenum">
              <a:rPr lang="en-US" smtClean="0"/>
              <a:t>7</a:t>
            </a:fld>
            <a:endParaRPr lang="en-US"/>
          </a:p>
        </p:txBody>
      </p:sp>
    </p:spTree>
    <p:extLst>
      <p:ext uri="{BB962C8B-B14F-4D97-AF65-F5344CB8AC3E}">
        <p14:creationId xmlns:p14="http://schemas.microsoft.com/office/powerpoint/2010/main" val="2260496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over guide</a:t>
            </a:r>
            <a:r>
              <a:rPr lang="en-US" baseline="0" dirty="0" smtClean="0"/>
              <a:t> of how to introduce students to the IRC</a:t>
            </a:r>
          </a:p>
          <a:p>
            <a:r>
              <a:rPr lang="en-US" baseline="0" dirty="0" smtClean="0"/>
              <a:t>Go over how to set up the codebook, how to break up into sections</a:t>
            </a:r>
            <a:endParaRPr lang="en-US" dirty="0" smtClean="0"/>
          </a:p>
          <a:p>
            <a:endParaRPr lang="en-US" dirty="0" smtClean="0"/>
          </a:p>
          <a:p>
            <a:r>
              <a:rPr lang="en-US" dirty="0" smtClean="0"/>
              <a:t>Information</a:t>
            </a:r>
            <a:r>
              <a:rPr lang="en-US" baseline="0" dirty="0" smtClean="0"/>
              <a:t> </a:t>
            </a:r>
            <a:r>
              <a:rPr lang="en-US" baseline="0" dirty="0" smtClean="0"/>
              <a:t>on exams: </a:t>
            </a:r>
          </a:p>
          <a:p>
            <a:r>
              <a:rPr lang="en-US" sz="1200" b="1" kern="1200" dirty="0" smtClean="0">
                <a:solidFill>
                  <a:schemeClr val="tx1"/>
                </a:solidFill>
                <a:effectLst/>
                <a:latin typeface="+mn-lt"/>
                <a:ea typeface="+mn-ea"/>
                <a:cs typeface="+mn-cs"/>
              </a:rPr>
              <a:t>When should the student take the final exam?</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The instructor will determine when the students are prepared to take the final exam based on the student’s ability to complete the practice exams in the study companion.</a:t>
            </a:r>
          </a:p>
          <a:p>
            <a:pPr lvl="0"/>
            <a:r>
              <a:rPr lang="en-US" sz="1200" kern="1200" dirty="0" smtClean="0">
                <a:solidFill>
                  <a:schemeClr val="tx1"/>
                </a:solidFill>
                <a:effectLst/>
                <a:latin typeface="+mn-lt"/>
                <a:ea typeface="+mn-ea"/>
                <a:cs typeface="+mn-cs"/>
              </a:rPr>
              <a:t>There are two COC exams available for each discipline, and students have two opportunities to take each discipline exam to receive a COC. </a:t>
            </a:r>
          </a:p>
          <a:p>
            <a:pPr lvl="0"/>
            <a:r>
              <a:rPr lang="en-US" sz="1200" kern="1200" dirty="0" smtClean="0">
                <a:solidFill>
                  <a:schemeClr val="tx1"/>
                </a:solidFill>
                <a:effectLst/>
                <a:latin typeface="+mn-lt"/>
                <a:ea typeface="+mn-ea"/>
                <a:cs typeface="+mn-cs"/>
              </a:rPr>
              <a:t>Students also have the opportunity to take multiple COC exams in the various disciplines in a single year and earn multiple COC’s at no additional cost.  </a:t>
            </a:r>
          </a:p>
          <a:p>
            <a:pPr lvl="0"/>
            <a:r>
              <a:rPr lang="en-US" sz="1200" kern="1200" dirty="0" smtClean="0">
                <a:solidFill>
                  <a:schemeClr val="tx1"/>
                </a:solidFill>
                <a:effectLst/>
                <a:latin typeface="+mn-lt"/>
                <a:ea typeface="+mn-ea"/>
                <a:cs typeface="+mn-cs"/>
              </a:rPr>
              <a:t>Upon passing the exam, students will receive the Certificate of Completion.</a:t>
            </a:r>
          </a:p>
          <a:p>
            <a:r>
              <a:rPr lang="en-US" sz="1200" b="1" kern="1200" dirty="0" smtClean="0">
                <a:solidFill>
                  <a:schemeClr val="tx1"/>
                </a:solidFill>
                <a:effectLst/>
                <a:latin typeface="+mn-lt"/>
                <a:ea typeface="+mn-ea"/>
                <a:cs typeface="+mn-cs"/>
              </a:rPr>
              <a:t>Testing regulations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All exams are open book.</a:t>
            </a:r>
          </a:p>
          <a:p>
            <a:pPr lvl="0"/>
            <a:r>
              <a:rPr lang="en-US" sz="1200" kern="1200" dirty="0" smtClean="0">
                <a:solidFill>
                  <a:schemeClr val="tx1"/>
                </a:solidFill>
                <a:effectLst/>
                <a:latin typeface="+mn-lt"/>
                <a:ea typeface="+mn-ea"/>
                <a:cs typeface="+mn-cs"/>
              </a:rPr>
              <a:t>Thirty random questions are selected from the study companion based on the requested discipline from the instructor. </a:t>
            </a:r>
          </a:p>
          <a:p>
            <a:pPr lvl="0"/>
            <a:r>
              <a:rPr lang="en-US" sz="1200" kern="1200" dirty="0" smtClean="0">
                <a:solidFill>
                  <a:schemeClr val="tx1"/>
                </a:solidFill>
                <a:effectLst/>
                <a:latin typeface="+mn-lt"/>
                <a:ea typeface="+mn-ea"/>
                <a:cs typeface="+mn-cs"/>
              </a:rPr>
              <a:t>The students have 60 minutes to complete the final exam and are require to pass with a score of 70% or better to receive the Certificate of Completion (The ICC acknowledges school districts have modified testing for students with specials needs and the ICC will recognize and accept the school’s policy on this type of testing) </a:t>
            </a:r>
          </a:p>
          <a:p>
            <a:pPr lvl="0"/>
            <a:r>
              <a:rPr lang="en-US" sz="1200" kern="1200" dirty="0" smtClean="0">
                <a:solidFill>
                  <a:schemeClr val="tx1"/>
                </a:solidFill>
                <a:effectLst/>
                <a:latin typeface="+mn-lt"/>
                <a:ea typeface="+mn-ea"/>
                <a:cs typeface="+mn-cs"/>
              </a:rPr>
              <a:t>Collect all final exams, return to the ICC along with the students score and correct spelling of the student’s name, as should appear on the Certificate of Completion.  </a:t>
            </a:r>
          </a:p>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8</a:t>
            </a:fld>
            <a:endParaRPr lang="en-US"/>
          </a:p>
        </p:txBody>
      </p:sp>
    </p:spTree>
    <p:extLst>
      <p:ext uri="{BB962C8B-B14F-4D97-AF65-F5344CB8AC3E}">
        <p14:creationId xmlns:p14="http://schemas.microsoft.com/office/powerpoint/2010/main" val="1338036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ICC certificates and certifications will enhance career opportunities in all aspects of the construction profession and open doors to viable construction careers. With code knowledge, students can advance into supervisor, superintendents, project manager or business owner positions at an accelerated pace.  To obtain the exams and receive the Certificates of Completion, </a:t>
            </a:r>
            <a:r>
              <a:rPr lang="en-US" sz="1200" b="1" kern="1200" dirty="0" smtClean="0">
                <a:solidFill>
                  <a:schemeClr val="tx1"/>
                </a:solidFill>
                <a:effectLst/>
                <a:latin typeface="+mn-lt"/>
                <a:ea typeface="+mn-ea"/>
                <a:cs typeface="+mn-cs"/>
              </a:rPr>
              <a:t>please contact </a:t>
            </a:r>
            <a:endParaRPr lang="en-US" dirty="0" smtClean="0"/>
          </a:p>
          <a:p>
            <a:endParaRPr lang="en-US" dirty="0" smtClean="0"/>
          </a:p>
          <a:p>
            <a:r>
              <a:rPr lang="en-US" dirty="0" smtClean="0"/>
              <a:t>Visit</a:t>
            </a:r>
            <a:r>
              <a:rPr lang="en-US" baseline="0" dirty="0" smtClean="0"/>
              <a:t> HSTTP site here: https://www.iccsafe.org/about-icc/career-in-building-safety/high-school-technical-training-program-tool-kit/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solidFill>
                <a:schemeClr val="bg1"/>
              </a:solidFill>
            </a:endParaRPr>
          </a:p>
        </p:txBody>
      </p:sp>
      <p:sp>
        <p:nvSpPr>
          <p:cNvPr id="4" name="Slide Number Placeholder 3"/>
          <p:cNvSpPr>
            <a:spLocks noGrp="1"/>
          </p:cNvSpPr>
          <p:nvPr>
            <p:ph type="sldNum" sz="quarter" idx="10"/>
          </p:nvPr>
        </p:nvSpPr>
        <p:spPr/>
        <p:txBody>
          <a:bodyPr/>
          <a:lstStyle/>
          <a:p>
            <a:fld id="{3A8E599F-F1CA-42E2-AC5D-50A98538E7BE}" type="slidenum">
              <a:rPr lang="en-US" smtClean="0"/>
              <a:t>9</a:t>
            </a:fld>
            <a:endParaRPr lang="en-US"/>
          </a:p>
        </p:txBody>
      </p:sp>
    </p:spTree>
    <p:extLst>
      <p:ext uri="{BB962C8B-B14F-4D97-AF65-F5344CB8AC3E}">
        <p14:creationId xmlns:p14="http://schemas.microsoft.com/office/powerpoint/2010/main" val="838145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ICC Titl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3997" cy="6857998"/>
          </a:xfrm>
          <a:prstGeom prst="rect">
            <a:avLst/>
          </a:prstGeom>
        </p:spPr>
      </p:pic>
      <p:sp>
        <p:nvSpPr>
          <p:cNvPr id="2" name="Title 1"/>
          <p:cNvSpPr>
            <a:spLocks noGrp="1"/>
          </p:cNvSpPr>
          <p:nvPr>
            <p:ph type="ctrTitle"/>
          </p:nvPr>
        </p:nvSpPr>
        <p:spPr>
          <a:xfrm>
            <a:off x="304803" y="1654177"/>
            <a:ext cx="5410201" cy="1774823"/>
          </a:xfrm>
        </p:spPr>
        <p:txBody>
          <a:bodyPr/>
          <a:lstStyle>
            <a:lvl1pPr algn="l">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04800" y="4089109"/>
            <a:ext cx="4038601" cy="2565982"/>
          </a:xfrm>
        </p:spPr>
        <p:txBody>
          <a:bodyPr/>
          <a:lstStyle>
            <a:lvl1pPr marL="0" indent="0" algn="l">
              <a:buNone/>
              <a:defRPr>
                <a:solidFill>
                  <a:schemeClr val="bg1"/>
                </a:solidFill>
              </a:defRPr>
            </a:lvl1pPr>
            <a:lvl2pPr marL="457143" indent="0" algn="ctr">
              <a:buNone/>
              <a:defRPr>
                <a:solidFill>
                  <a:schemeClr val="tx1">
                    <a:tint val="75000"/>
                  </a:schemeClr>
                </a:solidFill>
              </a:defRPr>
            </a:lvl2pPr>
            <a:lvl3pPr marL="914288" indent="0" algn="ctr">
              <a:buNone/>
              <a:defRPr>
                <a:solidFill>
                  <a:schemeClr val="tx1">
                    <a:tint val="75000"/>
                  </a:schemeClr>
                </a:solidFill>
              </a:defRPr>
            </a:lvl3pPr>
            <a:lvl4pPr marL="1371430" indent="0" algn="ctr">
              <a:buNone/>
              <a:defRPr>
                <a:solidFill>
                  <a:schemeClr val="tx1">
                    <a:tint val="75000"/>
                  </a:schemeClr>
                </a:solidFill>
              </a:defRPr>
            </a:lvl4pPr>
            <a:lvl5pPr marL="1828575" indent="0" algn="ctr">
              <a:buNone/>
              <a:defRPr>
                <a:solidFill>
                  <a:schemeClr val="tx1">
                    <a:tint val="75000"/>
                  </a:schemeClr>
                </a:solidFill>
              </a:defRPr>
            </a:lvl5pPr>
            <a:lvl6pPr marL="2285718" indent="0" algn="ctr">
              <a:buNone/>
              <a:defRPr>
                <a:solidFill>
                  <a:schemeClr val="tx1">
                    <a:tint val="75000"/>
                  </a:schemeClr>
                </a:solidFill>
              </a:defRPr>
            </a:lvl6pPr>
            <a:lvl7pPr marL="2742861" indent="0" algn="ctr">
              <a:buNone/>
              <a:defRPr>
                <a:solidFill>
                  <a:schemeClr val="tx1">
                    <a:tint val="75000"/>
                  </a:schemeClr>
                </a:solidFill>
              </a:defRPr>
            </a:lvl7pPr>
            <a:lvl8pPr marL="3200006" indent="0" algn="ctr">
              <a:buNone/>
              <a:defRPr>
                <a:solidFill>
                  <a:schemeClr val="tx1">
                    <a:tint val="75000"/>
                  </a:schemeClr>
                </a:solidFill>
              </a:defRPr>
            </a:lvl8pPr>
            <a:lvl9pPr marL="365714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4784780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ICC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2" y="1714598"/>
            <a:ext cx="8458201" cy="399236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9" name="Date Placeholder 8"/>
          <p:cNvSpPr>
            <a:spLocks noGrp="1"/>
          </p:cNvSpPr>
          <p:nvPr>
            <p:ph type="dt" sz="half" idx="10"/>
          </p:nvPr>
        </p:nvSpPr>
        <p:spPr>
          <a:xfrm>
            <a:off x="228600" y="6416683"/>
            <a:ext cx="2133600" cy="365123"/>
          </a:xfrm>
          <a:prstGeom prst="rect">
            <a:avLst/>
          </a:prstGeom>
        </p:spPr>
        <p:txBody>
          <a:bodyPr/>
          <a:lstStyle>
            <a:lvl1pPr marL="0" marR="0" indent="0" algn="l" defTabSz="914288" rtl="0" eaLnBrk="1" fontAlgn="auto" latinLnBrk="0" hangingPunct="1">
              <a:lnSpc>
                <a:spcPct val="100000"/>
              </a:lnSpc>
              <a:spcBef>
                <a:spcPts val="0"/>
              </a:spcBef>
              <a:spcAft>
                <a:spcPts val="0"/>
              </a:spcAft>
              <a:buClrTx/>
              <a:buSzTx/>
              <a:buFontTx/>
              <a:buNone/>
              <a:tabLst/>
              <a:defRPr/>
            </a:lvl1pPr>
          </a:lstStyle>
          <a:p>
            <a:fld id="{732F5B23-13D1-410C-8C76-E2E01FFB0905}" type="slidenum">
              <a:rPr lang="en-US" sz="1700" smtClean="0">
                <a:solidFill>
                  <a:prstClr val="black"/>
                </a:solidFill>
              </a:rPr>
              <a:pPr/>
              <a:t>‹#›</a:t>
            </a:fld>
            <a:endParaRPr lang="en-US" sz="1700" dirty="0" smtClean="0">
              <a:solidFill>
                <a:prstClr val="black"/>
              </a:solidFill>
            </a:endParaRPr>
          </a:p>
        </p:txBody>
      </p:sp>
      <p:sp>
        <p:nvSpPr>
          <p:cNvPr id="10" name="Footer Placeholder 9"/>
          <p:cNvSpPr>
            <a:spLocks noGrp="1"/>
          </p:cNvSpPr>
          <p:nvPr>
            <p:ph type="ftr" sz="quarter" idx="11"/>
          </p:nvPr>
        </p:nvSpPr>
        <p:spPr>
          <a:xfrm>
            <a:off x="5791200" y="6416683"/>
            <a:ext cx="2895600" cy="365123"/>
          </a:xfrm>
        </p:spPr>
        <p:txBody>
          <a:bodyPr/>
          <a:lstStyle>
            <a:lvl1pPr algn="r">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7856089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5"/>
            <a:ext cx="8229600" cy="1143000"/>
          </a:xfrm>
          <a:prstGeom prst="rect">
            <a:avLst/>
          </a:prstGeom>
        </p:spPr>
        <p:txBody>
          <a:bodyPr vert="horz" lIns="91428" tIns="45713" rIns="91428" bIns="45713"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5"/>
          </a:xfrm>
          <a:prstGeom prst="rect">
            <a:avLst/>
          </a:prstGeom>
        </p:spPr>
        <p:txBody>
          <a:bodyPr vert="horz" lIns="91428" tIns="45713" rIns="91428" bIns="45713"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4" y="6416683"/>
            <a:ext cx="2895600" cy="365123"/>
          </a:xfrm>
          <a:prstGeom prst="rect">
            <a:avLst/>
          </a:prstGeom>
        </p:spPr>
        <p:txBody>
          <a:bodyPr vert="horz" lIns="91428" tIns="45713" rIns="91428" bIns="45713"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pPr defTabSz="914288"/>
            <a:endParaRPr lang="en-US" dirty="0">
              <a:solidFill>
                <a:prstClr val="black">
                  <a:tint val="75000"/>
                </a:prstClr>
              </a:solidFill>
            </a:endParaRPr>
          </a:p>
        </p:txBody>
      </p:sp>
    </p:spTree>
    <p:extLst>
      <p:ext uri="{BB962C8B-B14F-4D97-AF65-F5344CB8AC3E}">
        <p14:creationId xmlns:p14="http://schemas.microsoft.com/office/powerpoint/2010/main" val="2754435384"/>
      </p:ext>
    </p:extLst>
  </p:cSld>
  <p:clrMap bg1="lt1" tx1="dk1" bg2="lt2" tx2="dk2" accent1="accent1" accent2="accent2" accent3="accent3" accent4="accent4" accent5="accent5" accent6="accent6" hlink="hlink" folHlink="folHlink"/>
  <p:sldLayoutIdLst>
    <p:sldLayoutId id="2147483721" r:id="rId1"/>
    <p:sldLayoutId id="2147483719" r:id="rId2"/>
  </p:sldLayoutIdLst>
  <p:timing>
    <p:tnLst>
      <p:par>
        <p:cTn id="1" dur="indefinite" restart="never" nodeType="tmRoot"/>
      </p:par>
    </p:tnLst>
  </p:timing>
  <p:txStyles>
    <p:titleStyle>
      <a:lvl1pPr algn="ctr" defTabSz="914288" rtl="0" eaLnBrk="1" latinLnBrk="0" hangingPunct="1">
        <a:spcBef>
          <a:spcPct val="0"/>
        </a:spcBef>
        <a:buNone/>
        <a:defRPr sz="4300" kern="1200">
          <a:solidFill>
            <a:schemeClr val="tx1"/>
          </a:solidFill>
          <a:latin typeface="Arial" panose="020B0604020202020204" pitchFamily="34" charset="0"/>
          <a:ea typeface="+mj-ea"/>
          <a:cs typeface="Arial" panose="020B0604020202020204" pitchFamily="34" charset="0"/>
        </a:defRPr>
      </a:lvl1pPr>
    </p:titleStyle>
    <p:body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14288" rtl="0" eaLnBrk="1" latinLnBrk="0" hangingPunct="1">
        <a:defRPr sz="1700" kern="1200">
          <a:solidFill>
            <a:schemeClr val="tx1"/>
          </a:solidFill>
          <a:latin typeface="+mn-lt"/>
          <a:ea typeface="+mn-ea"/>
          <a:cs typeface="+mn-cs"/>
        </a:defRPr>
      </a:lvl1pPr>
      <a:lvl2pPr marL="457143" algn="l" defTabSz="914288" rtl="0" eaLnBrk="1" latinLnBrk="0" hangingPunct="1">
        <a:defRPr sz="1700" kern="1200">
          <a:solidFill>
            <a:schemeClr val="tx1"/>
          </a:solidFill>
          <a:latin typeface="+mn-lt"/>
          <a:ea typeface="+mn-ea"/>
          <a:cs typeface="+mn-cs"/>
        </a:defRPr>
      </a:lvl2pPr>
      <a:lvl3pPr marL="914288" algn="l" defTabSz="914288" rtl="0" eaLnBrk="1" latinLnBrk="0" hangingPunct="1">
        <a:defRPr sz="1700" kern="1200">
          <a:solidFill>
            <a:schemeClr val="tx1"/>
          </a:solidFill>
          <a:latin typeface="+mn-lt"/>
          <a:ea typeface="+mn-ea"/>
          <a:cs typeface="+mn-cs"/>
        </a:defRPr>
      </a:lvl3pPr>
      <a:lvl4pPr marL="1371430" algn="l" defTabSz="914288" rtl="0" eaLnBrk="1" latinLnBrk="0" hangingPunct="1">
        <a:defRPr sz="1700" kern="1200">
          <a:solidFill>
            <a:schemeClr val="tx1"/>
          </a:solidFill>
          <a:latin typeface="+mn-lt"/>
          <a:ea typeface="+mn-ea"/>
          <a:cs typeface="+mn-cs"/>
        </a:defRPr>
      </a:lvl4pPr>
      <a:lvl5pPr marL="1828575" algn="l" defTabSz="914288" rtl="0" eaLnBrk="1" latinLnBrk="0" hangingPunct="1">
        <a:defRPr sz="1700" kern="1200">
          <a:solidFill>
            <a:schemeClr val="tx1"/>
          </a:solidFill>
          <a:latin typeface="+mn-lt"/>
          <a:ea typeface="+mn-ea"/>
          <a:cs typeface="+mn-cs"/>
        </a:defRPr>
      </a:lvl5pPr>
      <a:lvl6pPr marL="2285718" algn="l" defTabSz="914288" rtl="0" eaLnBrk="1" latinLnBrk="0" hangingPunct="1">
        <a:defRPr sz="1700" kern="1200">
          <a:solidFill>
            <a:schemeClr val="tx1"/>
          </a:solidFill>
          <a:latin typeface="+mn-lt"/>
          <a:ea typeface="+mn-ea"/>
          <a:cs typeface="+mn-cs"/>
        </a:defRPr>
      </a:lvl6pPr>
      <a:lvl7pPr marL="2742861" algn="l" defTabSz="914288" rtl="0" eaLnBrk="1" latinLnBrk="0" hangingPunct="1">
        <a:defRPr sz="1700" kern="1200">
          <a:solidFill>
            <a:schemeClr val="tx1"/>
          </a:solidFill>
          <a:latin typeface="+mn-lt"/>
          <a:ea typeface="+mn-ea"/>
          <a:cs typeface="+mn-cs"/>
        </a:defRPr>
      </a:lvl7pPr>
      <a:lvl8pPr marL="3200006" algn="l" defTabSz="914288" rtl="0" eaLnBrk="1" latinLnBrk="0" hangingPunct="1">
        <a:defRPr sz="1700" kern="1200">
          <a:solidFill>
            <a:schemeClr val="tx1"/>
          </a:solidFill>
          <a:latin typeface="+mn-lt"/>
          <a:ea typeface="+mn-ea"/>
          <a:cs typeface="+mn-cs"/>
        </a:defRPr>
      </a:lvl8pPr>
      <a:lvl9pPr marL="3657148" algn="l" defTabSz="91428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mdominescy@iccsaf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hyperlink" Target="mailto:tmorse@iccsafe.org" TargetMode="External"/><Relationship Id="rId5" Type="http://schemas.openxmlformats.org/officeDocument/2006/relationships/diagramLayout" Target="../diagrams/layout1.xml"/><Relationship Id="rId10" Type="http://schemas.openxmlformats.org/officeDocument/2006/relationships/hyperlink" Target="mailto:ddison@iccsafer.org" TargetMode="External"/><Relationship Id="rId4" Type="http://schemas.openxmlformats.org/officeDocument/2006/relationships/diagramData" Target="../diagrams/data1.xml"/><Relationship Id="rId9"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7239000" y="457200"/>
            <a:ext cx="1066800" cy="1066800"/>
          </a:xfrm>
          <a:prstGeom prst="rect">
            <a:avLst/>
          </a:prstGeom>
        </p:spPr>
      </p:pic>
      <p:sp>
        <p:nvSpPr>
          <p:cNvPr id="4" name="TextBox 3"/>
          <p:cNvSpPr txBox="1"/>
          <p:nvPr/>
        </p:nvSpPr>
        <p:spPr>
          <a:xfrm>
            <a:off x="533400" y="1189892"/>
            <a:ext cx="5486400" cy="2554545"/>
          </a:xfrm>
          <a:prstGeom prst="rect">
            <a:avLst/>
          </a:prstGeom>
          <a:noFill/>
        </p:spPr>
        <p:txBody>
          <a:bodyPr wrap="square" rtlCol="0">
            <a:spAutoFit/>
          </a:bodyPr>
          <a:lstStyle/>
          <a:p>
            <a:r>
              <a:rPr lang="en-US" sz="4000" b="1" dirty="0">
                <a:solidFill>
                  <a:srgbClr val="36A040"/>
                </a:solidFill>
              </a:rPr>
              <a:t>How to Start and Maintain a High </a:t>
            </a:r>
            <a:r>
              <a:rPr lang="en-US" sz="4000" b="1" dirty="0" smtClean="0">
                <a:solidFill>
                  <a:srgbClr val="36A040"/>
                </a:solidFill>
              </a:rPr>
              <a:t>School or College </a:t>
            </a:r>
            <a:r>
              <a:rPr lang="en-US" sz="4000" b="1" dirty="0">
                <a:solidFill>
                  <a:srgbClr val="36A040"/>
                </a:solidFill>
              </a:rPr>
              <a:t>Technical Training </a:t>
            </a:r>
            <a:r>
              <a:rPr lang="en-US" sz="4000" b="1" dirty="0" smtClean="0">
                <a:solidFill>
                  <a:srgbClr val="36A040"/>
                </a:solidFill>
              </a:rPr>
              <a:t>Program</a:t>
            </a:r>
            <a:endParaRPr lang="en-US" sz="4000" b="1" dirty="0">
              <a:solidFill>
                <a:srgbClr val="36A040"/>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288" y="752845"/>
            <a:ext cx="5378824" cy="2971800"/>
          </a:xfrm>
          <a:prstGeom prst="rect">
            <a:avLst/>
          </a:prstGeom>
        </p:spPr>
      </p:pic>
      <p:sp>
        <p:nvSpPr>
          <p:cNvPr id="6" name="Rectangle 5"/>
          <p:cNvSpPr/>
          <p:nvPr/>
        </p:nvSpPr>
        <p:spPr>
          <a:xfrm>
            <a:off x="152400" y="552269"/>
            <a:ext cx="1127312"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3429000"/>
            <a:ext cx="2492188" cy="3154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880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sp>
        <p:nvSpPr>
          <p:cNvPr id="4" name="Rectangle 3"/>
          <p:cNvSpPr/>
          <p:nvPr/>
        </p:nvSpPr>
        <p:spPr>
          <a:xfrm>
            <a:off x="914400" y="2376844"/>
            <a:ext cx="7620000" cy="646331"/>
          </a:xfrm>
          <a:prstGeom prst="rect">
            <a:avLst/>
          </a:prstGeom>
        </p:spPr>
        <p:txBody>
          <a:bodyPr wrap="square">
            <a:spAutoFit/>
          </a:bodyPr>
          <a:lstStyle/>
          <a:p>
            <a:pPr lvl="0" defTabSz="914288">
              <a:spcBef>
                <a:spcPct val="20000"/>
              </a:spcBef>
            </a:pPr>
            <a:r>
              <a:rPr lang="en-US" sz="3600" b="1" spc="-150" dirty="0" smtClean="0">
                <a:solidFill>
                  <a:srgbClr val="48A942"/>
                </a:solidFill>
                <a:cs typeface="Arial" panose="020B0604020202020204" pitchFamily="34" charset="0"/>
              </a:rPr>
              <a:t>Thank you!</a:t>
            </a:r>
            <a:endParaRPr lang="en-US" sz="3600" b="1" spc="-150" dirty="0">
              <a:solidFill>
                <a:srgbClr val="48A942"/>
              </a:solidFill>
              <a:cs typeface="Arial" panose="020B0604020202020204" pitchFamily="34" charset="0"/>
            </a:endParaRPr>
          </a:p>
        </p:txBody>
      </p:sp>
      <p:sp>
        <p:nvSpPr>
          <p:cNvPr id="5" name="Rectangle 4"/>
          <p:cNvSpPr/>
          <p:nvPr/>
        </p:nvSpPr>
        <p:spPr>
          <a:xfrm>
            <a:off x="914400" y="3023175"/>
            <a:ext cx="6400800" cy="1200329"/>
          </a:xfrm>
          <a:prstGeom prst="rect">
            <a:avLst/>
          </a:prstGeom>
        </p:spPr>
        <p:txBody>
          <a:bodyPr wrap="square">
            <a:spAutoFit/>
          </a:bodyPr>
          <a:lstStyle/>
          <a:p>
            <a:pPr marL="342900" lvl="0" indent="-342900" algn="just">
              <a:buFont typeface="Symbol" panose="05050102010706020507" pitchFamily="18" charset="2"/>
              <a:buChar char=""/>
            </a:pPr>
            <a:r>
              <a:rPr lang="en-US" sz="2400" spc="-15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For additional information or questions, please contact Madi Dominescy (</a:t>
            </a:r>
            <a:r>
              <a:rPr lang="en-US" sz="2400" spc="-15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hlinkClick r:id="rId4"/>
              </a:rPr>
              <a:t>mdominescy@iccsafe.org</a:t>
            </a:r>
            <a:r>
              <a:rPr lang="en-US" sz="2400" spc="-15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or Ronald Piester, AIA (rpiester@iccsafe.org). </a:t>
            </a:r>
            <a:endParaRPr lang="en-US" sz="2000" spc="-15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4174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sp>
        <p:nvSpPr>
          <p:cNvPr id="6" name="TextBox 5"/>
          <p:cNvSpPr txBox="1"/>
          <p:nvPr/>
        </p:nvSpPr>
        <p:spPr>
          <a:xfrm>
            <a:off x="457200" y="1894228"/>
            <a:ext cx="8324167" cy="4247317"/>
          </a:xfrm>
          <a:prstGeom prst="rect">
            <a:avLst/>
          </a:prstGeom>
          <a:noFill/>
        </p:spPr>
        <p:txBody>
          <a:bodyPr wrap="square" rtlCol="0">
            <a:spAutoFit/>
          </a:bodyPr>
          <a:lstStyle/>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r>
              <a:rPr lang="en-US" dirty="0" smtClean="0"/>
              <a:t>The Code Council’s High School Technical Training Program (HSTTP) is a flexible </a:t>
            </a:r>
            <a:r>
              <a:rPr lang="en-US" dirty="0"/>
              <a:t>educational program divided into </a:t>
            </a:r>
            <a:r>
              <a:rPr lang="en-US" dirty="0" smtClean="0"/>
              <a:t>six parts</a:t>
            </a:r>
            <a:r>
              <a:rPr lang="en-US" dirty="0"/>
              <a:t>: </a:t>
            </a:r>
            <a:endParaRPr lang="en-US" dirty="0" smtClean="0"/>
          </a:p>
          <a:p>
            <a:endParaRPr lang="en-US" dirty="0"/>
          </a:p>
          <a:p>
            <a:endParaRPr lang="en-US" dirty="0" smtClean="0"/>
          </a:p>
          <a:p>
            <a:endParaRPr lang="en-US" dirty="0" smtClean="0"/>
          </a:p>
          <a:p>
            <a:pPr marL="342900" indent="-342900">
              <a:buFont typeface="Wingdings" panose="05000000000000000000" pitchFamily="2" charset="2"/>
              <a:buChar char="§"/>
            </a:pPr>
            <a:endParaRPr lang="en-US" dirty="0" smtClean="0"/>
          </a:p>
          <a:p>
            <a:pPr marL="342900" indent="-342900">
              <a:buFont typeface="Wingdings" panose="05000000000000000000" pitchFamily="2" charset="2"/>
              <a:buChar char="§"/>
            </a:pPr>
            <a:endParaRPr lang="en-US" dirty="0"/>
          </a:p>
          <a:p>
            <a:pPr marL="342900" indent="-342900">
              <a:buFont typeface="Wingdings" panose="05000000000000000000" pitchFamily="2" charset="2"/>
              <a:buChar char="§"/>
            </a:pPr>
            <a:endParaRPr lang="en-US" dirty="0" smtClean="0"/>
          </a:p>
          <a:p>
            <a:pPr marL="342900" indent="-342900">
              <a:buFont typeface="Wingdings" panose="05000000000000000000" pitchFamily="2" charset="2"/>
              <a:buChar char="§"/>
            </a:pPr>
            <a:endParaRPr lang="en-US" dirty="0" smtClean="0"/>
          </a:p>
          <a:p>
            <a:pPr marL="342900" indent="-342900">
              <a:buFont typeface="Wingdings" panose="05000000000000000000" pitchFamily="2" charset="2"/>
              <a:buChar char="§"/>
            </a:pPr>
            <a:r>
              <a:rPr lang="en-US" dirty="0" smtClean="0"/>
              <a:t>The program, started in 2009, was </a:t>
            </a:r>
            <a:r>
              <a:rPr lang="en-US" dirty="0"/>
              <a:t>established to formally introduce students to the codes associated with their </a:t>
            </a:r>
            <a:r>
              <a:rPr lang="en-US" dirty="0" smtClean="0"/>
              <a:t>trades.</a:t>
            </a:r>
            <a:endParaRPr lang="en-US" dirty="0"/>
          </a:p>
          <a:p>
            <a:pPr marL="342900" indent="-342900">
              <a:buFont typeface="Wingdings" panose="05000000000000000000" pitchFamily="2" charset="2"/>
              <a:buChar char="§"/>
            </a:pPr>
            <a:r>
              <a:rPr lang="en-US" dirty="0"/>
              <a:t>Students receive a </a:t>
            </a:r>
            <a:r>
              <a:rPr lang="en-US" dirty="0" smtClean="0"/>
              <a:t>nationally-recognized, stackable </a:t>
            </a:r>
            <a:r>
              <a:rPr lang="en-US" smtClean="0"/>
              <a:t>and transferable </a:t>
            </a:r>
            <a:r>
              <a:rPr lang="en-US" dirty="0"/>
              <a:t>Certificate of Completion </a:t>
            </a:r>
            <a:r>
              <a:rPr lang="en-US" dirty="0" smtClean="0"/>
              <a:t>from ICC </a:t>
            </a:r>
            <a:r>
              <a:rPr lang="en-US" dirty="0"/>
              <a:t>upon completion of any of the </a:t>
            </a:r>
            <a:r>
              <a:rPr lang="en-US" dirty="0" smtClean="0"/>
              <a:t>six </a:t>
            </a:r>
            <a:r>
              <a:rPr lang="en-US" dirty="0"/>
              <a:t>disciplines </a:t>
            </a:r>
            <a:r>
              <a:rPr lang="en-US" dirty="0" smtClean="0"/>
              <a:t>and </a:t>
            </a:r>
            <a:r>
              <a:rPr lang="en-US" dirty="0"/>
              <a:t>passing a final </a:t>
            </a:r>
            <a:r>
              <a:rPr lang="en-US" dirty="0" smtClean="0"/>
              <a:t>exam.</a:t>
            </a:r>
            <a:endParaRPr lang="en-US" dirty="0"/>
          </a:p>
        </p:txBody>
      </p:sp>
      <p:sp>
        <p:nvSpPr>
          <p:cNvPr id="8" name="Oval 7"/>
          <p:cNvSpPr/>
          <p:nvPr/>
        </p:nvSpPr>
        <p:spPr>
          <a:xfrm>
            <a:off x="457200" y="2996964"/>
            <a:ext cx="1066800" cy="1025302"/>
          </a:xfrm>
          <a:prstGeom prst="ellipse">
            <a:avLst/>
          </a:prstGeom>
          <a:solidFill>
            <a:srgbClr val="36A040"/>
          </a:solidFill>
          <a:ln>
            <a:solidFill>
              <a:srgbClr val="36A04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TextBox 12"/>
          <p:cNvSpPr txBox="1"/>
          <p:nvPr/>
        </p:nvSpPr>
        <p:spPr>
          <a:xfrm>
            <a:off x="533400" y="3355726"/>
            <a:ext cx="914400" cy="307777"/>
          </a:xfrm>
          <a:prstGeom prst="rect">
            <a:avLst/>
          </a:prstGeom>
          <a:noFill/>
        </p:spPr>
        <p:txBody>
          <a:bodyPr wrap="square" rtlCol="0">
            <a:spAutoFit/>
          </a:bodyPr>
          <a:lstStyle/>
          <a:p>
            <a:r>
              <a:rPr lang="en-US" sz="1400" b="1" dirty="0" smtClean="0">
                <a:solidFill>
                  <a:schemeClr val="bg1"/>
                </a:solidFill>
              </a:rPr>
              <a:t>BUILDING</a:t>
            </a:r>
            <a:endParaRPr lang="en-US" sz="1400" b="1" dirty="0">
              <a:solidFill>
                <a:schemeClr val="bg1"/>
              </a:solidFill>
            </a:endParaRPr>
          </a:p>
        </p:txBody>
      </p:sp>
      <p:sp>
        <p:nvSpPr>
          <p:cNvPr id="14" name="Oval 13"/>
          <p:cNvSpPr/>
          <p:nvPr/>
        </p:nvSpPr>
        <p:spPr>
          <a:xfrm>
            <a:off x="1885485" y="3025762"/>
            <a:ext cx="1066800" cy="1025302"/>
          </a:xfrm>
          <a:prstGeom prst="ellipse">
            <a:avLst/>
          </a:prstGeom>
          <a:solidFill>
            <a:srgbClr val="36A040"/>
          </a:solidFill>
          <a:ln>
            <a:solidFill>
              <a:srgbClr val="36A04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TextBox 16"/>
          <p:cNvSpPr txBox="1"/>
          <p:nvPr/>
        </p:nvSpPr>
        <p:spPr>
          <a:xfrm>
            <a:off x="1839939" y="3370120"/>
            <a:ext cx="1187360" cy="307777"/>
          </a:xfrm>
          <a:prstGeom prst="rect">
            <a:avLst/>
          </a:prstGeom>
          <a:noFill/>
        </p:spPr>
        <p:txBody>
          <a:bodyPr wrap="square" rtlCol="0">
            <a:spAutoFit/>
          </a:bodyPr>
          <a:lstStyle/>
          <a:p>
            <a:r>
              <a:rPr lang="en-US" sz="1400" b="1" dirty="0" smtClean="0">
                <a:solidFill>
                  <a:schemeClr val="bg1"/>
                </a:solidFill>
              </a:rPr>
              <a:t>MECHANICAL</a:t>
            </a:r>
            <a:endParaRPr lang="en-US" sz="1400" b="1" dirty="0">
              <a:solidFill>
                <a:schemeClr val="bg1"/>
              </a:solidFill>
            </a:endParaRPr>
          </a:p>
        </p:txBody>
      </p:sp>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195" y="2996964"/>
            <a:ext cx="1090613"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3309263" y="3370120"/>
            <a:ext cx="1090613" cy="307777"/>
          </a:xfrm>
          <a:prstGeom prst="rect">
            <a:avLst/>
          </a:prstGeom>
          <a:noFill/>
        </p:spPr>
        <p:txBody>
          <a:bodyPr wrap="square" rtlCol="0">
            <a:spAutoFit/>
          </a:bodyPr>
          <a:lstStyle/>
          <a:p>
            <a:r>
              <a:rPr lang="en-US" sz="1400" b="1" dirty="0" smtClean="0">
                <a:solidFill>
                  <a:schemeClr val="bg1"/>
                </a:solidFill>
              </a:rPr>
              <a:t>ELECTRICAL</a:t>
            </a:r>
            <a:endParaRPr lang="en-US" sz="1400" b="1" dirty="0">
              <a:solidFill>
                <a:schemeClr val="bg1"/>
              </a:solidFill>
            </a:endParaRPr>
          </a:p>
        </p:txBody>
      </p:sp>
      <p:pic>
        <p:nvPicPr>
          <p:cNvPr id="307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4515" y="3025762"/>
            <a:ext cx="1090613"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4768250" y="3370122"/>
            <a:ext cx="1081320" cy="307777"/>
          </a:xfrm>
          <a:prstGeom prst="rect">
            <a:avLst/>
          </a:prstGeom>
          <a:noFill/>
        </p:spPr>
        <p:txBody>
          <a:bodyPr wrap="square" rtlCol="0">
            <a:spAutoFit/>
          </a:bodyPr>
          <a:lstStyle/>
          <a:p>
            <a:r>
              <a:rPr lang="en-US" sz="1400" b="1" dirty="0" smtClean="0">
                <a:solidFill>
                  <a:schemeClr val="bg1"/>
                </a:solidFill>
              </a:rPr>
              <a:t>PLUMBING</a:t>
            </a:r>
            <a:endParaRPr lang="en-US" sz="1400" b="1" dirty="0">
              <a:solidFill>
                <a:schemeClr val="bg1"/>
              </a:solidFill>
            </a:endParaRPr>
          </a:p>
        </p:txBody>
      </p:sp>
      <p:pic>
        <p:nvPicPr>
          <p:cNvPr id="307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199" y="3025762"/>
            <a:ext cx="1090613"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6231963" y="3370121"/>
            <a:ext cx="971086" cy="307777"/>
          </a:xfrm>
          <a:prstGeom prst="rect">
            <a:avLst/>
          </a:prstGeom>
          <a:noFill/>
        </p:spPr>
        <p:txBody>
          <a:bodyPr wrap="square" rtlCol="0">
            <a:spAutoFit/>
          </a:bodyPr>
          <a:lstStyle/>
          <a:p>
            <a:r>
              <a:rPr lang="en-US" sz="1400" b="1" dirty="0" smtClean="0">
                <a:solidFill>
                  <a:schemeClr val="bg1"/>
                </a:solidFill>
              </a:rPr>
              <a:t>MASONRY</a:t>
            </a:r>
            <a:endParaRPr lang="en-US" sz="1400" b="1" dirty="0">
              <a:solidFill>
                <a:schemeClr val="bg1"/>
              </a:solidFill>
            </a:endParaRPr>
          </a:p>
        </p:txBody>
      </p:sp>
      <p:pic>
        <p:nvPicPr>
          <p:cNvPr id="308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6416" y="3011363"/>
            <a:ext cx="1090613"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7730964" y="3384524"/>
            <a:ext cx="781515" cy="307777"/>
          </a:xfrm>
          <a:prstGeom prst="rect">
            <a:avLst/>
          </a:prstGeom>
          <a:noFill/>
        </p:spPr>
        <p:txBody>
          <a:bodyPr wrap="square" rtlCol="0">
            <a:spAutoFit/>
          </a:bodyPr>
          <a:lstStyle/>
          <a:p>
            <a:r>
              <a:rPr lang="en-US" sz="1400" b="1" dirty="0" smtClean="0">
                <a:solidFill>
                  <a:schemeClr val="bg1"/>
                </a:solidFill>
              </a:rPr>
              <a:t>ENERGY</a:t>
            </a:r>
            <a:endParaRPr lang="en-US" sz="1400" b="1" dirty="0">
              <a:solidFill>
                <a:schemeClr val="bg1"/>
              </a:solidFill>
            </a:endParaRP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9695" y="195320"/>
            <a:ext cx="2647485" cy="1031840"/>
          </a:xfrm>
          <a:prstGeom prst="rect">
            <a:avLst/>
          </a:prstGeom>
        </p:spPr>
      </p:pic>
      <p:sp>
        <p:nvSpPr>
          <p:cNvPr id="2" name="Rectangle 1"/>
          <p:cNvSpPr/>
          <p:nvPr/>
        </p:nvSpPr>
        <p:spPr>
          <a:xfrm>
            <a:off x="402663" y="1501968"/>
            <a:ext cx="4572000" cy="646331"/>
          </a:xfrm>
          <a:prstGeom prst="rect">
            <a:avLst/>
          </a:prstGeom>
        </p:spPr>
        <p:txBody>
          <a:bodyPr>
            <a:spAutoFit/>
          </a:bodyPr>
          <a:lstStyle/>
          <a:p>
            <a:pPr lvl="0" defTabSz="914288">
              <a:spcBef>
                <a:spcPct val="20000"/>
              </a:spcBef>
            </a:pPr>
            <a:r>
              <a:rPr lang="en-US" sz="3600" b="1" spc="-150" dirty="0" smtClean="0">
                <a:solidFill>
                  <a:srgbClr val="48A942"/>
                </a:solidFill>
                <a:cs typeface="Arial" panose="020B0604020202020204" pitchFamily="34" charset="0"/>
              </a:rPr>
              <a:t>What is HSTTP?</a:t>
            </a:r>
            <a:endParaRPr lang="en-US" sz="3600" b="1" spc="-150" dirty="0">
              <a:solidFill>
                <a:srgbClr val="48A942"/>
              </a:solidFill>
              <a:cs typeface="Arial" panose="020B0604020202020204" pitchFamily="34" charset="0"/>
            </a:endParaRPr>
          </a:p>
        </p:txBody>
      </p:sp>
    </p:spTree>
    <p:extLst>
      <p:ext uri="{BB962C8B-B14F-4D97-AF65-F5344CB8AC3E}">
        <p14:creationId xmlns:p14="http://schemas.microsoft.com/office/powerpoint/2010/main" val="203778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sp>
        <p:nvSpPr>
          <p:cNvPr id="6" name="TextBox 5"/>
          <p:cNvSpPr txBox="1"/>
          <p:nvPr/>
        </p:nvSpPr>
        <p:spPr>
          <a:xfrm>
            <a:off x="457200" y="2703731"/>
            <a:ext cx="8324167" cy="286232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HSTTP enables </a:t>
            </a:r>
            <a:r>
              <a:rPr lang="en-US" sz="2000" dirty="0"/>
              <a:t>a </a:t>
            </a:r>
            <a:r>
              <a:rPr lang="en-US" sz="2000" dirty="0" smtClean="0"/>
              <a:t>schools to </a:t>
            </a:r>
            <a:r>
              <a:rPr lang="en-US" sz="2000" dirty="0"/>
              <a:t>easily integrate one or more discipline into </a:t>
            </a:r>
            <a:r>
              <a:rPr lang="en-US" sz="2000" dirty="0" smtClean="0"/>
              <a:t>current curriculum </a:t>
            </a:r>
            <a:endParaRPr lang="en-US" sz="2000" dirty="0"/>
          </a:p>
          <a:p>
            <a:pPr marL="342900" indent="-342900">
              <a:buFont typeface="Arial" panose="020B0604020202020204" pitchFamily="34" charset="0"/>
              <a:buChar char="•"/>
            </a:pPr>
            <a:r>
              <a:rPr lang="en-US" sz="2000" dirty="0"/>
              <a:t>Students learn up-to-date code information and technical training that go hand-in-hand with practical training for the workplace</a:t>
            </a:r>
          </a:p>
          <a:p>
            <a:pPr marL="342900" indent="-342900">
              <a:buFont typeface="Arial" panose="020B0604020202020204" pitchFamily="34" charset="0"/>
              <a:buChar char="•"/>
            </a:pPr>
            <a:r>
              <a:rPr lang="en-US" sz="2000" dirty="0" smtClean="0"/>
              <a:t>Program </a:t>
            </a:r>
            <a:r>
              <a:rPr lang="en-US" sz="2000" dirty="0"/>
              <a:t>includes the necessary course materials, exams and certificates to ensure easy implementation</a:t>
            </a:r>
          </a:p>
          <a:p>
            <a:pPr marL="342900" indent="-342900">
              <a:buFont typeface="Arial" panose="020B0604020202020204" pitchFamily="34" charset="0"/>
              <a:buChar char="•"/>
            </a:pPr>
            <a:r>
              <a:rPr lang="en-US" sz="2000" dirty="0" smtClean="0"/>
              <a:t>Students </a:t>
            </a:r>
            <a:r>
              <a:rPr lang="en-US" sz="2000" dirty="0"/>
              <a:t>who </a:t>
            </a:r>
            <a:r>
              <a:rPr lang="en-US" sz="2000" dirty="0" smtClean="0"/>
              <a:t>earn a certificate of completion in </a:t>
            </a:r>
            <a:r>
              <a:rPr lang="en-US" sz="2000" dirty="0"/>
              <a:t>all </a:t>
            </a:r>
            <a:r>
              <a:rPr lang="en-US" sz="2000" dirty="0" smtClean="0"/>
              <a:t>six disciplines will </a:t>
            </a:r>
            <a:r>
              <a:rPr lang="en-US" sz="2000" dirty="0"/>
              <a:t>be better prepared </a:t>
            </a:r>
            <a:r>
              <a:rPr lang="en-US" sz="2000" dirty="0" smtClean="0"/>
              <a:t>for </a:t>
            </a:r>
            <a:r>
              <a:rPr lang="en-US" sz="2000" dirty="0"/>
              <a:t>the ICC National Residential Building Inspector Certification </a:t>
            </a:r>
            <a:r>
              <a:rPr lang="en-US" sz="2000" dirty="0" smtClean="0"/>
              <a:t>exam.</a:t>
            </a:r>
            <a:endParaRPr lang="en-US" sz="2000" dirty="0"/>
          </a:p>
        </p:txBody>
      </p:sp>
      <p:pic>
        <p:nvPicPr>
          <p:cNvPr id="3" name="Picture 2"/>
          <p:cNvPicPr>
            <a:picLocks noChangeAspect="1"/>
          </p:cNvPicPr>
          <p:nvPr/>
        </p:nvPicPr>
        <p:blipFill>
          <a:blip r:embed="rId4"/>
          <a:stretch>
            <a:fillRect/>
          </a:stretch>
        </p:blipFill>
        <p:spPr>
          <a:xfrm>
            <a:off x="609600" y="226492"/>
            <a:ext cx="2645893" cy="1030313"/>
          </a:xfrm>
          <a:prstGeom prst="rect">
            <a:avLst/>
          </a:prstGeom>
        </p:spPr>
      </p:pic>
      <p:sp>
        <p:nvSpPr>
          <p:cNvPr id="2" name="Rectangle 1"/>
          <p:cNvSpPr/>
          <p:nvPr/>
        </p:nvSpPr>
        <p:spPr>
          <a:xfrm>
            <a:off x="457200" y="2057400"/>
            <a:ext cx="4572000" cy="646331"/>
          </a:xfrm>
          <a:prstGeom prst="rect">
            <a:avLst/>
          </a:prstGeom>
        </p:spPr>
        <p:txBody>
          <a:bodyPr>
            <a:spAutoFit/>
          </a:bodyPr>
          <a:lstStyle/>
          <a:p>
            <a:pPr lvl="0" defTabSz="914288">
              <a:spcBef>
                <a:spcPct val="20000"/>
              </a:spcBef>
            </a:pPr>
            <a:r>
              <a:rPr lang="en-US" sz="3600" b="1" spc="-150" dirty="0" smtClean="0">
                <a:solidFill>
                  <a:srgbClr val="48A942"/>
                </a:solidFill>
                <a:cs typeface="Arial" panose="020B0604020202020204" pitchFamily="34" charset="0"/>
              </a:rPr>
              <a:t>Why HSTTP?</a:t>
            </a:r>
            <a:endParaRPr lang="en-US" sz="3600" b="1" spc="-150" dirty="0">
              <a:solidFill>
                <a:srgbClr val="48A942"/>
              </a:solidFill>
              <a:cs typeface="Arial" panose="020B0604020202020204" pitchFamily="34" charset="0"/>
            </a:endParaRPr>
          </a:p>
        </p:txBody>
      </p:sp>
    </p:spTree>
    <p:extLst>
      <p:ext uri="{BB962C8B-B14F-4D97-AF65-F5344CB8AC3E}">
        <p14:creationId xmlns:p14="http://schemas.microsoft.com/office/powerpoint/2010/main" val="1015893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graphicFrame>
        <p:nvGraphicFramePr>
          <p:cNvPr id="5" name="Diagram 4"/>
          <p:cNvGraphicFramePr/>
          <p:nvPr>
            <p:extLst>
              <p:ext uri="{D42A27DB-BD31-4B8C-83A1-F6EECF244321}">
                <p14:modId xmlns:p14="http://schemas.microsoft.com/office/powerpoint/2010/main" val="2571003887"/>
              </p:ext>
            </p:extLst>
          </p:nvPr>
        </p:nvGraphicFramePr>
        <p:xfrm>
          <a:off x="1066800" y="2133600"/>
          <a:ext cx="7467600" cy="2971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3400" y="171450"/>
            <a:ext cx="2688306" cy="1047750"/>
          </a:xfrm>
          <a:prstGeom prst="rect">
            <a:avLst/>
          </a:prstGeom>
        </p:spPr>
      </p:pic>
      <p:sp>
        <p:nvSpPr>
          <p:cNvPr id="2" name="Rectangle 1"/>
          <p:cNvSpPr/>
          <p:nvPr/>
        </p:nvSpPr>
        <p:spPr>
          <a:xfrm>
            <a:off x="1656667" y="6296680"/>
            <a:ext cx="7487333" cy="523220"/>
          </a:xfrm>
          <a:prstGeom prst="rect">
            <a:avLst/>
          </a:prstGeom>
        </p:spPr>
        <p:txBody>
          <a:bodyPr wrap="square">
            <a:spAutoFit/>
          </a:bodyPr>
          <a:lstStyle/>
          <a:p>
            <a:pPr lvl="0" eaLnBrk="0" fontAlgn="base" hangingPunct="0">
              <a:spcBef>
                <a:spcPct val="0"/>
              </a:spcBef>
              <a:spcAft>
                <a:spcPct val="0"/>
              </a:spcAft>
            </a:pPr>
            <a:r>
              <a:rPr lang="en-US" altLang="en-US" sz="1400" dirty="0" smtClean="0">
                <a:solidFill>
                  <a:prstClr val="black"/>
                </a:solidFill>
                <a:latin typeface="Calibri" panose="020F0502020204030204" pitchFamily="34" charset="0"/>
                <a:ea typeface="Times New Roman" panose="02020603050405020304" pitchFamily="18" charset="0"/>
              </a:rPr>
              <a:t>*For any questions on school or student  ICC memberships, contact Deborah Dison (</a:t>
            </a:r>
            <a:r>
              <a:rPr lang="en-US" altLang="en-US" sz="1400" dirty="0" smtClean="0">
                <a:solidFill>
                  <a:prstClr val="black"/>
                </a:solidFill>
                <a:latin typeface="Calibri" panose="020F0502020204030204" pitchFamily="34" charset="0"/>
                <a:ea typeface="Times New Roman" panose="02020603050405020304" pitchFamily="18" charset="0"/>
                <a:hlinkClick r:id="rId10"/>
              </a:rPr>
              <a:t>ddison@iccsafer.org</a:t>
            </a:r>
            <a:r>
              <a:rPr lang="en-US" altLang="en-US" sz="1400" dirty="0" smtClean="0">
                <a:solidFill>
                  <a:prstClr val="black"/>
                </a:solidFill>
                <a:latin typeface="Calibri" panose="020F0502020204030204" pitchFamily="34" charset="0"/>
                <a:ea typeface="Times New Roman" panose="02020603050405020304" pitchFamily="18" charset="0"/>
              </a:rPr>
              <a:t>) or Teresa Morse (</a:t>
            </a:r>
            <a:r>
              <a:rPr lang="en-US" altLang="en-US" sz="1400" dirty="0" smtClean="0">
                <a:solidFill>
                  <a:prstClr val="black"/>
                </a:solidFill>
                <a:latin typeface="Calibri" panose="020F0502020204030204" pitchFamily="34" charset="0"/>
                <a:ea typeface="Times New Roman" panose="02020603050405020304" pitchFamily="18" charset="0"/>
                <a:hlinkClick r:id="rId11"/>
              </a:rPr>
              <a:t>tmorse@iccsafe.org</a:t>
            </a:r>
            <a:r>
              <a:rPr lang="en-US" altLang="en-US" sz="1400" dirty="0" smtClean="0">
                <a:solidFill>
                  <a:prstClr val="black"/>
                </a:solidFill>
                <a:latin typeface="Calibri" panose="020F0502020204030204" pitchFamily="34" charset="0"/>
                <a:ea typeface="Times New Roman" panose="02020603050405020304" pitchFamily="18" charset="0"/>
              </a:rPr>
              <a:t>) in our Member Services Department.</a:t>
            </a:r>
            <a:endParaRPr lang="en-US" altLang="en-US" sz="3200" dirty="0">
              <a:solidFill>
                <a:prstClr val="black"/>
              </a:solidFill>
              <a:latin typeface="Arial" panose="020B0604020202020204" pitchFamily="34" charset="0"/>
            </a:endParaRPr>
          </a:p>
        </p:txBody>
      </p:sp>
    </p:spTree>
    <p:extLst>
      <p:ext uri="{BB962C8B-B14F-4D97-AF65-F5344CB8AC3E}">
        <p14:creationId xmlns:p14="http://schemas.microsoft.com/office/powerpoint/2010/main" val="2861349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71450"/>
            <a:ext cx="2688306" cy="104775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490626784"/>
              </p:ext>
            </p:extLst>
          </p:nvPr>
        </p:nvGraphicFramePr>
        <p:xfrm>
          <a:off x="1066800" y="2819400"/>
          <a:ext cx="7010400" cy="2397760"/>
        </p:xfrm>
        <a:graphic>
          <a:graphicData uri="http://schemas.openxmlformats.org/drawingml/2006/table">
            <a:tbl>
              <a:tblPr firstRow="1" bandRow="1">
                <a:tableStyleId>{8799B23B-EC83-4686-B30A-512413B5E67A}</a:tableStyleId>
              </a:tblPr>
              <a:tblGrid>
                <a:gridCol w="3419707">
                  <a:extLst>
                    <a:ext uri="{9D8B030D-6E8A-4147-A177-3AD203B41FA5}">
                      <a16:colId xmlns:a16="http://schemas.microsoft.com/office/drawing/2014/main" val="3135378971"/>
                    </a:ext>
                  </a:extLst>
                </a:gridCol>
                <a:gridCol w="3590693">
                  <a:extLst>
                    <a:ext uri="{9D8B030D-6E8A-4147-A177-3AD203B41FA5}">
                      <a16:colId xmlns:a16="http://schemas.microsoft.com/office/drawing/2014/main" val="3033174308"/>
                    </a:ext>
                  </a:extLst>
                </a:gridCol>
              </a:tblGrid>
              <a:tr h="599440">
                <a:tc gridSpan="2">
                  <a:txBody>
                    <a:bodyPr/>
                    <a:lstStyle/>
                    <a:p>
                      <a:pPr algn="ctr"/>
                      <a:r>
                        <a:rPr lang="en-US" dirty="0" smtClean="0">
                          <a:solidFill>
                            <a:schemeClr val="bg1"/>
                          </a:solidFill>
                        </a:rPr>
                        <a:t>HSTTP Cost Overview</a:t>
                      </a:r>
                      <a:endParaRPr lang="en-US" dirty="0">
                        <a:solidFill>
                          <a:schemeClr val="bg1"/>
                        </a:solidFill>
                      </a:endParaRPr>
                    </a:p>
                  </a:txBody>
                  <a:tcPr anchor="ctr">
                    <a:solidFill>
                      <a:srgbClr val="4AA943"/>
                    </a:solidFill>
                  </a:tcPr>
                </a:tc>
                <a:tc hMerge="1">
                  <a:txBody>
                    <a:bodyPr/>
                    <a:lstStyle/>
                    <a:p>
                      <a:endParaRPr lang="en-US" dirty="0"/>
                    </a:p>
                  </a:txBody>
                  <a:tcPr/>
                </a:tc>
                <a:extLst>
                  <a:ext uri="{0D108BD9-81ED-4DB2-BD59-A6C34878D82A}">
                    <a16:rowId xmlns:a16="http://schemas.microsoft.com/office/drawing/2014/main" val="2998623469"/>
                  </a:ext>
                </a:extLst>
              </a:tr>
              <a:tr h="599440">
                <a:tc>
                  <a:txBody>
                    <a:bodyPr/>
                    <a:lstStyle/>
                    <a:p>
                      <a:pPr marL="0" marR="0" algn="l">
                        <a:lnSpc>
                          <a:spcPts val="1400"/>
                        </a:lnSpc>
                        <a:spcBef>
                          <a:spcPts val="0"/>
                        </a:spcBef>
                        <a:spcAft>
                          <a:spcPts val="0"/>
                        </a:spcAft>
                      </a:pPr>
                      <a:r>
                        <a:rPr lang="en-US" sz="1800" b="1" dirty="0">
                          <a:effectLst/>
                        </a:rPr>
                        <a:t>Annual School ICC Membership</a:t>
                      </a:r>
                      <a:endParaRPr lang="en-US" sz="20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400"/>
                        </a:lnSpc>
                        <a:spcBef>
                          <a:spcPts val="0"/>
                        </a:spcBef>
                        <a:spcAft>
                          <a:spcPts val="0"/>
                        </a:spcAft>
                      </a:pPr>
                      <a:r>
                        <a:rPr lang="en-US" sz="1800" dirty="0">
                          <a:effectLst/>
                        </a:rPr>
                        <a:t>$150.00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84866569"/>
                  </a:ext>
                </a:extLst>
              </a:tr>
              <a:tr h="599440">
                <a:tc>
                  <a:txBody>
                    <a:bodyPr/>
                    <a:lstStyle/>
                    <a:p>
                      <a:pPr marL="0" marR="0" algn="l">
                        <a:lnSpc>
                          <a:spcPts val="1400"/>
                        </a:lnSpc>
                        <a:spcBef>
                          <a:spcPts val="0"/>
                        </a:spcBef>
                        <a:spcAft>
                          <a:spcPts val="0"/>
                        </a:spcAft>
                      </a:pPr>
                      <a:r>
                        <a:rPr lang="en-US" sz="1800" b="1" dirty="0">
                          <a:effectLst/>
                        </a:rPr>
                        <a:t>IRC Study Companion</a:t>
                      </a:r>
                      <a:endParaRPr lang="en-US" sz="20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400"/>
                        </a:lnSpc>
                        <a:spcBef>
                          <a:spcPts val="0"/>
                        </a:spcBef>
                        <a:spcAft>
                          <a:spcPts val="0"/>
                        </a:spcAft>
                      </a:pPr>
                      <a:r>
                        <a:rPr lang="en-US" sz="1800" dirty="0">
                          <a:effectLst/>
                        </a:rPr>
                        <a:t>$48.50 (available in PDF for $46.00)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3810661"/>
                  </a:ext>
                </a:extLst>
              </a:tr>
              <a:tr h="599440">
                <a:tc>
                  <a:txBody>
                    <a:bodyPr/>
                    <a:lstStyle/>
                    <a:p>
                      <a:pPr marL="0" marR="0" algn="l">
                        <a:lnSpc>
                          <a:spcPts val="1400"/>
                        </a:lnSpc>
                        <a:spcBef>
                          <a:spcPts val="0"/>
                        </a:spcBef>
                        <a:spcAft>
                          <a:spcPts val="0"/>
                        </a:spcAft>
                      </a:pPr>
                      <a:r>
                        <a:rPr lang="en-US" sz="1800" b="1" dirty="0">
                          <a:effectLst/>
                        </a:rPr>
                        <a:t>Annual Student ICC Membership</a:t>
                      </a:r>
                      <a:endParaRPr lang="en-US" sz="20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400"/>
                        </a:lnSpc>
                        <a:spcBef>
                          <a:spcPts val="0"/>
                        </a:spcBef>
                        <a:spcAft>
                          <a:spcPts val="0"/>
                        </a:spcAft>
                      </a:pPr>
                      <a:r>
                        <a:rPr lang="en-US" sz="1800" dirty="0">
                          <a:effectLst/>
                        </a:rPr>
                        <a:t>$25.00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48011338"/>
                  </a:ext>
                </a:extLst>
              </a:tr>
            </a:tbl>
          </a:graphicData>
        </a:graphic>
      </p:graphicFrame>
    </p:spTree>
    <p:extLst>
      <p:ext uri="{BB962C8B-B14F-4D97-AF65-F5344CB8AC3E}">
        <p14:creationId xmlns:p14="http://schemas.microsoft.com/office/powerpoint/2010/main" val="4219466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graphicFrame>
        <p:nvGraphicFramePr>
          <p:cNvPr id="2" name="Table 1"/>
          <p:cNvGraphicFramePr>
            <a:graphicFrameLocks noGrp="1"/>
          </p:cNvGraphicFramePr>
          <p:nvPr>
            <p:extLst>
              <p:ext uri="{D42A27DB-BD31-4B8C-83A1-F6EECF244321}">
                <p14:modId xmlns:p14="http://schemas.microsoft.com/office/powerpoint/2010/main" val="1614863938"/>
              </p:ext>
            </p:extLst>
          </p:nvPr>
        </p:nvGraphicFramePr>
        <p:xfrm>
          <a:off x="533400" y="2438402"/>
          <a:ext cx="8001000" cy="3145966"/>
        </p:xfrm>
        <a:graphic>
          <a:graphicData uri="http://schemas.openxmlformats.org/drawingml/2006/table">
            <a:tbl>
              <a:tblPr firstRow="1" firstCol="1" bandRow="1">
                <a:tableStyleId>{8799B23B-EC83-4686-B30A-512413B5E67A}</a:tableStyleId>
              </a:tblPr>
              <a:tblGrid>
                <a:gridCol w="4953000">
                  <a:extLst>
                    <a:ext uri="{9D8B030D-6E8A-4147-A177-3AD203B41FA5}">
                      <a16:colId xmlns:a16="http://schemas.microsoft.com/office/drawing/2014/main" val="368812207"/>
                    </a:ext>
                  </a:extLst>
                </a:gridCol>
                <a:gridCol w="3048000">
                  <a:extLst>
                    <a:ext uri="{9D8B030D-6E8A-4147-A177-3AD203B41FA5}">
                      <a16:colId xmlns:a16="http://schemas.microsoft.com/office/drawing/2014/main" val="936098636"/>
                    </a:ext>
                  </a:extLst>
                </a:gridCol>
              </a:tblGrid>
              <a:tr h="533398">
                <a:tc gridSpan="2">
                  <a:txBody>
                    <a:bodyPr/>
                    <a:lstStyle/>
                    <a:p>
                      <a:pPr marL="0" marR="0" algn="ctr">
                        <a:lnSpc>
                          <a:spcPts val="1400"/>
                        </a:lnSpc>
                        <a:spcBef>
                          <a:spcPts val="0"/>
                        </a:spcBef>
                        <a:spcAft>
                          <a:spcPts val="0"/>
                        </a:spcAft>
                      </a:pPr>
                      <a:r>
                        <a:rPr lang="en-US" sz="2400" dirty="0">
                          <a:solidFill>
                            <a:schemeClr val="bg1"/>
                          </a:solidFill>
                          <a:effectLst/>
                        </a:rPr>
                        <a:t>Example of Annual Cost to Operate HSTTP</a:t>
                      </a:r>
                      <a:endParaRPr lang="en-US" sz="28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solidFill>
                      <a:srgbClr val="48A942"/>
                    </a:solidFill>
                  </a:tcPr>
                </a:tc>
                <a:tc hMerge="1">
                  <a:txBody>
                    <a:bodyPr/>
                    <a:lstStyle/>
                    <a:p>
                      <a:endParaRPr lang="en-US"/>
                    </a:p>
                  </a:txBody>
                  <a:tcPr/>
                </a:tc>
                <a:extLst>
                  <a:ext uri="{0D108BD9-81ED-4DB2-BD59-A6C34878D82A}">
                    <a16:rowId xmlns:a16="http://schemas.microsoft.com/office/drawing/2014/main" val="731828153"/>
                  </a:ext>
                </a:extLst>
              </a:tr>
              <a:tr h="435428">
                <a:tc>
                  <a:txBody>
                    <a:bodyPr/>
                    <a:lstStyle/>
                    <a:p>
                      <a:pPr marL="0" marR="0">
                        <a:lnSpc>
                          <a:spcPts val="1400"/>
                        </a:lnSpc>
                        <a:spcBef>
                          <a:spcPts val="0"/>
                        </a:spcBef>
                        <a:spcAft>
                          <a:spcPts val="0"/>
                        </a:spcAft>
                      </a:pPr>
                      <a:r>
                        <a:rPr lang="en-US" sz="1800">
                          <a:effectLst/>
                        </a:rPr>
                        <a:t>Annual School ICC Membership</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800" dirty="0">
                          <a:effectLst/>
                        </a:rPr>
                        <a:t>$150.00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67147326"/>
                  </a:ext>
                </a:extLst>
              </a:tr>
              <a:tr h="435428">
                <a:tc>
                  <a:txBody>
                    <a:bodyPr/>
                    <a:lstStyle/>
                    <a:p>
                      <a:pPr marL="0" marR="0">
                        <a:lnSpc>
                          <a:spcPts val="1400"/>
                        </a:lnSpc>
                        <a:spcBef>
                          <a:spcPts val="0"/>
                        </a:spcBef>
                        <a:spcAft>
                          <a:spcPts val="0"/>
                        </a:spcAft>
                      </a:pPr>
                      <a:r>
                        <a:rPr lang="en-US" sz="1800">
                          <a:effectLst/>
                        </a:rPr>
                        <a:t>25 Student Memberships @ $25.00 each</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800" dirty="0">
                          <a:effectLst/>
                        </a:rPr>
                        <a:t>$625.00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34359484"/>
                  </a:ext>
                </a:extLst>
              </a:tr>
              <a:tr h="435428">
                <a:tc>
                  <a:txBody>
                    <a:bodyPr/>
                    <a:lstStyle/>
                    <a:p>
                      <a:pPr marL="0" marR="0">
                        <a:lnSpc>
                          <a:spcPts val="1400"/>
                        </a:lnSpc>
                        <a:spcBef>
                          <a:spcPts val="0"/>
                        </a:spcBef>
                        <a:spcAft>
                          <a:spcPts val="0"/>
                        </a:spcAft>
                      </a:pPr>
                      <a:r>
                        <a:rPr lang="en-US" sz="1800">
                          <a:effectLst/>
                        </a:rPr>
                        <a:t>25 IRC Study Companions @ $48.50 each</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800">
                          <a:effectLst/>
                        </a:rPr>
                        <a:t>$1,212.50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232135150"/>
                  </a:ext>
                </a:extLst>
              </a:tr>
              <a:tr h="435428">
                <a:tc>
                  <a:txBody>
                    <a:bodyPr/>
                    <a:lstStyle/>
                    <a:p>
                      <a:pPr marL="0" marR="0">
                        <a:lnSpc>
                          <a:spcPts val="1400"/>
                        </a:lnSpc>
                        <a:spcBef>
                          <a:spcPts val="0"/>
                        </a:spcBef>
                        <a:spcAft>
                          <a:spcPts val="0"/>
                        </a:spcAft>
                      </a:pPr>
                      <a:r>
                        <a:rPr lang="en-US" sz="1800" dirty="0">
                          <a:effectLst/>
                        </a:rPr>
                        <a:t>Total Cost for first year of HSTTP</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800">
                          <a:effectLst/>
                        </a:rPr>
                        <a:t>$1,987.50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745374798"/>
                  </a:ext>
                </a:extLst>
              </a:tr>
              <a:tr h="435428">
                <a:tc>
                  <a:txBody>
                    <a:bodyPr/>
                    <a:lstStyle/>
                    <a:p>
                      <a:pPr marL="0" marR="0">
                        <a:lnSpc>
                          <a:spcPts val="1400"/>
                        </a:lnSpc>
                        <a:spcBef>
                          <a:spcPts val="0"/>
                        </a:spcBef>
                        <a:spcAft>
                          <a:spcPts val="0"/>
                        </a:spcAft>
                      </a:pPr>
                      <a:r>
                        <a:rPr lang="en-US" sz="1800">
                          <a:effectLst/>
                        </a:rPr>
                        <a:t>Reuse IRC Study Companions second year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800">
                          <a:effectLst/>
                        </a:rPr>
                        <a:t>-$1,212.50</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9000972"/>
                  </a:ext>
                </a:extLst>
              </a:tr>
              <a:tr h="435428">
                <a:tc>
                  <a:txBody>
                    <a:bodyPr/>
                    <a:lstStyle/>
                    <a:p>
                      <a:pPr marL="0" marR="0">
                        <a:lnSpc>
                          <a:spcPts val="1400"/>
                        </a:lnSpc>
                        <a:spcBef>
                          <a:spcPts val="0"/>
                        </a:spcBef>
                        <a:spcAft>
                          <a:spcPts val="0"/>
                        </a:spcAft>
                      </a:pPr>
                      <a:r>
                        <a:rPr lang="en-US" sz="1800">
                          <a:effectLst/>
                        </a:rPr>
                        <a:t>Total Annual Cost of HSTTP for second year</a:t>
                      </a:r>
                      <a:endParaRPr lang="en-US" sz="2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800" dirty="0">
                          <a:effectLst/>
                        </a:rPr>
                        <a:t>$775.00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49377883"/>
                  </a:ext>
                </a:extLst>
              </a:tr>
            </a:tbl>
          </a:graphicData>
        </a:graphic>
      </p:graphicFrame>
      <p:sp>
        <p:nvSpPr>
          <p:cNvPr id="4" name="Rectangle 1"/>
          <p:cNvSpPr>
            <a:spLocks noChangeArrowheads="1"/>
          </p:cNvSpPr>
          <p:nvPr/>
        </p:nvSpPr>
        <p:spPr bwMode="auto">
          <a:xfrm>
            <a:off x="685800" y="5584368"/>
            <a:ext cx="646882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rPr>
              <a:t>*Minimal shipping cost to added, schools provide tax-exempt certificate to ICC to eliminate sales tax.</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71450"/>
            <a:ext cx="2688306" cy="1047750"/>
          </a:xfrm>
          <a:prstGeom prst="rect">
            <a:avLst/>
          </a:prstGeom>
        </p:spPr>
      </p:pic>
    </p:spTree>
    <p:extLst>
      <p:ext uri="{BB962C8B-B14F-4D97-AF65-F5344CB8AC3E}">
        <p14:creationId xmlns:p14="http://schemas.microsoft.com/office/powerpoint/2010/main" val="3071355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71450"/>
            <a:ext cx="2688306" cy="1047750"/>
          </a:xfrm>
          <a:prstGeom prst="rect">
            <a:avLst/>
          </a:prstGeom>
        </p:spPr>
      </p:pic>
      <p:sp>
        <p:nvSpPr>
          <p:cNvPr id="7" name="Content Placeholder 1"/>
          <p:cNvSpPr>
            <a:spLocks noGrp="1"/>
          </p:cNvSpPr>
          <p:nvPr>
            <p:ph idx="1"/>
          </p:nvPr>
        </p:nvSpPr>
        <p:spPr>
          <a:xfrm>
            <a:off x="1219200" y="2171798"/>
            <a:ext cx="6705600" cy="800002"/>
          </a:xfrm>
        </p:spPr>
        <p:txBody>
          <a:bodyPr>
            <a:normAutofit/>
          </a:bodyPr>
          <a:lstStyle/>
          <a:p>
            <a:pPr marL="0" indent="0">
              <a:buNone/>
            </a:pPr>
            <a:r>
              <a:rPr lang="en-US" sz="3600" b="1" spc="-150" dirty="0" smtClean="0">
                <a:solidFill>
                  <a:srgbClr val="48A942"/>
                </a:solidFill>
                <a:latin typeface="+mn-lt"/>
              </a:rPr>
              <a:t>Check out the syllabus for the course!</a:t>
            </a:r>
            <a:endParaRPr lang="en-US" sz="3600" b="1" spc="-150" dirty="0">
              <a:solidFill>
                <a:srgbClr val="48A942"/>
              </a:solidFill>
              <a:latin typeface="+mn-lt"/>
            </a:endParaRPr>
          </a:p>
        </p:txBody>
      </p:sp>
      <p:sp>
        <p:nvSpPr>
          <p:cNvPr id="8" name="Rectangle 7"/>
          <p:cNvSpPr/>
          <p:nvPr/>
        </p:nvSpPr>
        <p:spPr>
          <a:xfrm>
            <a:off x="1333500" y="2819400"/>
            <a:ext cx="7200900" cy="2831544"/>
          </a:xfrm>
          <a:prstGeom prst="rect">
            <a:avLst/>
          </a:prstGeom>
        </p:spPr>
        <p:txBody>
          <a:bodyPr wrap="square">
            <a:spAutoFit/>
          </a:bodyPr>
          <a:lstStyle/>
          <a:p>
            <a:pPr algn="just"/>
            <a:r>
              <a:rPr lang="en-US" sz="2000" b="1" dirty="0">
                <a:latin typeface="Calibri" panose="020F0502020204030204" pitchFamily="34" charset="0"/>
                <a:ea typeface="Calibri" panose="020F0502020204030204" pitchFamily="34" charset="0"/>
                <a:cs typeface="Times New Roman" panose="02020603050405020304" pitchFamily="18" charset="0"/>
              </a:rPr>
              <a:t>Course Objectives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000" dirty="0">
                <a:latin typeface="Calibri" panose="020F0502020204030204" pitchFamily="34" charset="0"/>
                <a:ea typeface="Calibri" panose="020F0502020204030204" pitchFamily="34" charset="0"/>
                <a:cs typeface="Times New Roman" panose="02020603050405020304" pitchFamily="18" charset="0"/>
              </a:rPr>
              <a:t>Upon completion of the program, students should: </a:t>
            </a: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be able to </a:t>
            </a:r>
            <a:r>
              <a:rPr lang="en-US" sz="2000" dirty="0" smtClean="0">
                <a:latin typeface="Calibri" panose="020F0502020204030204" pitchFamily="34" charset="0"/>
                <a:ea typeface="Calibri" panose="020F0502020204030204" pitchFamily="34" charset="0"/>
                <a:cs typeface="Times New Roman" panose="02020603050405020304" pitchFamily="18" charset="0"/>
              </a:rPr>
              <a:t>navigate and interpret the IRC </a:t>
            </a:r>
            <a:r>
              <a:rPr lang="en-US" sz="2000" dirty="0">
                <a:latin typeface="Calibri" panose="020F0502020204030204" pitchFamily="34" charset="0"/>
                <a:ea typeface="Calibri" panose="020F0502020204030204" pitchFamily="34" charset="0"/>
                <a:cs typeface="Times New Roman" panose="02020603050405020304" pitchFamily="18" charset="0"/>
              </a:rPr>
              <a:t>codebook</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understand code requirements associated with their discipline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be able to evaluate code compliance as they work on residential construction projects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be better prepared to take the inspectors exam or licensing exams for their profession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5689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6302" y="2590800"/>
            <a:ext cx="7543800" cy="800002"/>
          </a:xfrm>
        </p:spPr>
        <p:txBody>
          <a:bodyPr>
            <a:noAutofit/>
          </a:bodyPr>
          <a:lstStyle/>
          <a:p>
            <a:pPr marL="0" indent="0" algn="ctr">
              <a:buNone/>
            </a:pPr>
            <a:r>
              <a:rPr lang="en-US" sz="3200" b="1" spc="-150" dirty="0" smtClean="0">
                <a:solidFill>
                  <a:srgbClr val="48A942"/>
                </a:solidFill>
                <a:latin typeface="+mn-lt"/>
              </a:rPr>
              <a:t>We have a collection of resources for instructors!</a:t>
            </a:r>
            <a:endParaRPr lang="en-US" sz="3200" b="1" spc="-150" dirty="0">
              <a:solidFill>
                <a:srgbClr val="48A942"/>
              </a:solidFill>
              <a:latin typeface="+mn-lt"/>
            </a:endParaRPr>
          </a:p>
        </p:txBody>
      </p:sp>
      <p:pic>
        <p:nvPicPr>
          <p:cNvPr id="3" name="Picture 2"/>
          <p:cNvPicPr>
            <a:picLocks noChangeAspect="1"/>
          </p:cNvPicPr>
          <p:nvPr/>
        </p:nvPicPr>
        <p:blipFill>
          <a:blip r:embed="rId3"/>
          <a:stretch>
            <a:fillRect/>
          </a:stretch>
        </p:blipFill>
        <p:spPr>
          <a:xfrm>
            <a:off x="457200" y="152400"/>
            <a:ext cx="2719052" cy="1060796"/>
          </a:xfrm>
          <a:prstGeom prst="rect">
            <a:avLst/>
          </a:prstGeom>
        </p:spPr>
      </p:pic>
      <p:sp>
        <p:nvSpPr>
          <p:cNvPr id="4" name="Rectangle 3"/>
          <p:cNvSpPr/>
          <p:nvPr/>
        </p:nvSpPr>
        <p:spPr>
          <a:xfrm>
            <a:off x="808451" y="3133484"/>
            <a:ext cx="7179502" cy="1569660"/>
          </a:xfrm>
          <a:prstGeom prst="rect">
            <a:avLst/>
          </a:prstGeom>
        </p:spPr>
        <p:txBody>
          <a:bodyPr wrap="square">
            <a:spAutoFit/>
          </a:bodyPr>
          <a:lstStyle/>
          <a:p>
            <a:pPr marL="342900" marR="0" lvl="0" indent="-342900" algn="just">
              <a:spcBef>
                <a:spcPts val="0"/>
              </a:spcBef>
              <a:spcAft>
                <a:spcPts val="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Guide on how to introduce your students to the IRC</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Instructions on how to set up the codebook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Course Materials (IRC and IRC Study Companion)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800"/>
              </a:spcAft>
              <a:buFont typeface="Symbol" panose="05050102010706020507" pitchFamily="18" charset="2"/>
              <a:buChar char=""/>
            </a:pPr>
            <a:r>
              <a:rPr lang="en-US" sz="2400" dirty="0" smtClean="0">
                <a:latin typeface="Calibri" panose="020F0502020204030204" pitchFamily="34" charset="0"/>
                <a:ea typeface="Calibri" panose="020F0502020204030204" pitchFamily="34" charset="0"/>
                <a:cs typeface="Times New Roman" panose="02020603050405020304" pitchFamily="18" charset="0"/>
              </a:rPr>
              <a:t>Exams for students upon completion of the course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3114622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362633"/>
            <a:ext cx="856567" cy="856567"/>
          </a:xfrm>
          <a:prstGeom prst="roundRect">
            <a:avLst>
              <a:gd name="adj" fmla="val 8594"/>
            </a:avLst>
          </a:prstGeom>
          <a:solidFill>
            <a:srgbClr val="FFFFFF">
              <a:shade val="85000"/>
            </a:srgbClr>
          </a:solidFill>
          <a:ln>
            <a:noFill/>
          </a:ln>
          <a:effec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150055"/>
            <a:ext cx="2743200" cy="1069145"/>
          </a:xfrm>
          <a:prstGeom prst="rect">
            <a:avLst/>
          </a:prstGeom>
        </p:spPr>
      </p:pic>
      <p:sp>
        <p:nvSpPr>
          <p:cNvPr id="4" name="Rectangle 3"/>
          <p:cNvSpPr/>
          <p:nvPr/>
        </p:nvSpPr>
        <p:spPr>
          <a:xfrm>
            <a:off x="533400" y="2438400"/>
            <a:ext cx="7620000" cy="584775"/>
          </a:xfrm>
          <a:prstGeom prst="rect">
            <a:avLst/>
          </a:prstGeom>
        </p:spPr>
        <p:txBody>
          <a:bodyPr wrap="square">
            <a:spAutoFit/>
          </a:bodyPr>
          <a:lstStyle/>
          <a:p>
            <a:pPr lvl="0" algn="ctr" defTabSz="914288">
              <a:spcBef>
                <a:spcPct val="20000"/>
              </a:spcBef>
            </a:pPr>
            <a:r>
              <a:rPr lang="en-US" sz="3200" b="1" spc="-150" dirty="0" smtClean="0">
                <a:solidFill>
                  <a:srgbClr val="48A942"/>
                </a:solidFill>
                <a:cs typeface="Arial" panose="020B0604020202020204" pitchFamily="34" charset="0"/>
              </a:rPr>
              <a:t>The Code Council recognizes student success!</a:t>
            </a:r>
            <a:endParaRPr lang="en-US" sz="3200" b="1" spc="-150" dirty="0">
              <a:solidFill>
                <a:srgbClr val="48A942"/>
              </a:solidFill>
              <a:cs typeface="Arial" panose="020B0604020202020204" pitchFamily="34" charset="0"/>
            </a:endParaRPr>
          </a:p>
        </p:txBody>
      </p:sp>
      <p:sp>
        <p:nvSpPr>
          <p:cNvPr id="5" name="Rectangle 4"/>
          <p:cNvSpPr/>
          <p:nvPr/>
        </p:nvSpPr>
        <p:spPr>
          <a:xfrm>
            <a:off x="914400" y="3023175"/>
            <a:ext cx="6858000" cy="1569660"/>
          </a:xfrm>
          <a:prstGeom prst="rect">
            <a:avLst/>
          </a:prstGeom>
        </p:spPr>
        <p:txBody>
          <a:bodyPr wrap="square">
            <a:spAutoFit/>
          </a:bodyPr>
          <a:lstStyle/>
          <a:p>
            <a:pPr marL="342900" lvl="0" indent="-342900" algn="just">
              <a:buFont typeface="Symbol" panose="05050102010706020507" pitchFamily="18" charset="2"/>
              <a:buChar char=""/>
            </a:pPr>
            <a:r>
              <a:rPr lang="en-US" sz="2400" dirty="0"/>
              <a:t>Students receive a </a:t>
            </a:r>
            <a:r>
              <a:rPr lang="en-US" sz="2400" dirty="0" smtClean="0"/>
              <a:t>nationally-recognized, stackable and transferable </a:t>
            </a:r>
            <a:r>
              <a:rPr lang="en-US" sz="2400" dirty="0"/>
              <a:t>ICC Certificate of Completion (COC) upon passing a final exam for any of the six disciplines at the end of the </a:t>
            </a:r>
            <a:r>
              <a:rPr lang="en-US" sz="2400" dirty="0" smtClean="0"/>
              <a:t>course.</a:t>
            </a:r>
          </a:p>
        </p:txBody>
      </p:sp>
    </p:spTree>
    <p:extLst>
      <p:ext uri="{BB962C8B-B14F-4D97-AF65-F5344CB8AC3E}">
        <p14:creationId xmlns:p14="http://schemas.microsoft.com/office/powerpoint/2010/main" val="1670201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D3E73DD3975E42AC1E1E7DD50AEAAA" ma:contentTypeVersion="8" ma:contentTypeDescription="Create a new document." ma:contentTypeScope="" ma:versionID="b991f7a3dc9fd7f89a5c373c34fea51a">
  <xsd:schema xmlns:xsd="http://www.w3.org/2001/XMLSchema" xmlns:xs="http://www.w3.org/2001/XMLSchema" xmlns:p="http://schemas.microsoft.com/office/2006/metadata/properties" xmlns:ns2="67c1d991-8c73-4336-b3c2-17628297114b" xmlns:ns3="fedf4e7a-b317-401e-b8be-b4135a4f07df" targetNamespace="http://schemas.microsoft.com/office/2006/metadata/properties" ma:root="true" ma:fieldsID="9ac9283a91c6e1c795cffbb681a2d8a8" ns2:_="" ns3:_="">
    <xsd:import namespace="67c1d991-8c73-4336-b3c2-17628297114b"/>
    <xsd:import namespace="fedf4e7a-b317-401e-b8be-b4135a4f07df"/>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c1d991-8c73-4336-b3c2-17628297114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edf4e7a-b317-401e-b8be-b4135a4f07df"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D12E78-DDDF-44DB-8EBE-802FDD8229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c1d991-8c73-4336-b3c2-17628297114b"/>
    <ds:schemaRef ds:uri="fedf4e7a-b317-401e-b8be-b4135a4f07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89DEFF-F986-4D65-B846-97978FC5602E}">
  <ds:schemaRefs>
    <ds:schemaRef ds:uri="http://schemas.microsoft.com/office/2006/documentManagement/types"/>
    <ds:schemaRef ds:uri="http://purl.org/dc/terms/"/>
    <ds:schemaRef ds:uri="http://purl.org/dc/dcmitype/"/>
    <ds:schemaRef ds:uri="http://schemas.microsoft.com/office/2006/metadata/properties"/>
    <ds:schemaRef ds:uri="http://schemas.openxmlformats.org/package/2006/metadata/core-properties"/>
    <ds:schemaRef ds:uri="67c1d991-8c73-4336-b3c2-17628297114b"/>
    <ds:schemaRef ds:uri="http://www.w3.org/XML/1998/namespace"/>
    <ds:schemaRef ds:uri="http://schemas.microsoft.com/office/infopath/2007/PartnerControls"/>
    <ds:schemaRef ds:uri="fedf4e7a-b317-401e-b8be-b4135a4f07df"/>
    <ds:schemaRef ds:uri="http://purl.org/dc/elements/1.1/"/>
  </ds:schemaRefs>
</ds:datastoreItem>
</file>

<file path=customXml/itemProps3.xml><?xml version="1.0" encoding="utf-8"?>
<ds:datastoreItem xmlns:ds="http://schemas.openxmlformats.org/officeDocument/2006/customXml" ds:itemID="{1F4550B0-20E4-4DE2-84B3-4ADCE9BDD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4269</TotalTime>
  <Words>1128</Words>
  <Application>Microsoft Office PowerPoint</Application>
  <PresentationFormat>On-screen Show (4:3)</PresentationFormat>
  <Paragraphs>144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Symbol</vt:lpstr>
      <vt:lpstr>Times New Roman</vt:lpstr>
      <vt:lpstr>Wingdings</vt:lpstr>
      <vt:lpstr>7_Office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Madison Dominescy</cp:lastModifiedBy>
  <cp:revision>216</cp:revision>
  <dcterms:created xsi:type="dcterms:W3CDTF">2013-04-12T18:14:42Z</dcterms:created>
  <dcterms:modified xsi:type="dcterms:W3CDTF">2019-06-12T12:09:08Z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0x0101006FD3E73DD3975E42AC1E1E7DD50AEAAA</vt:lpwstr>
  </property>
</Properties>
</file>