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5" r:id="rId11"/>
    <p:sldId id="267" r:id="rId12"/>
    <p:sldId id="268" r:id="rId13"/>
    <p:sldId id="269" r:id="rId14"/>
    <p:sldId id="266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E2B5-B6BB-4837-BBFD-47DDA3C4C60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FA09-955E-4CC0-BCE8-BB85C6E4F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4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D343-CE90-49EE-8811-D960C756F181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7BE-2433-4460-8134-74A19E74BE22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2A8D-B3B1-428A-8FAB-B61F3B30F010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73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DA33-9E01-4F02-AD59-B598C24C91A0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9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2833-C691-49E5-B1A1-01F2BD31AC14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61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E2A0-C2F7-48D1-BD33-F2A115761BA8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1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7FF8-7C35-4C35-B987-144AAE7CAF45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336A-2ABA-4727-94AA-6593801EC157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5AAC-7AE8-46F5-BD0F-1CF2F319CCD3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880A-E1FA-497F-8DE8-DCCB990F966A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BD0E-CE81-4F30-AA38-5493A2D21194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3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C82B-F195-4619-AEF0-315CFEEF2EB4}" type="datetime1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6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A6F7-718C-467E-AA3B-A7CCE2565EAE}" type="datetime1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8B59-7487-465A-B06F-6213D961EAB8}" type="datetime1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EF59-39CD-4075-977D-8F267B390A71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7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58BF-3538-4FB2-BCC0-FB517EDFA501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5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CC86-14DB-486E-8AD2-FFFC16CC6F49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17F919-7D1E-4A52-99BB-A1AC5644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gallery/428809/Your-beautiful-eyes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-nc-sa/4.0/?ref=ccsearch&amp;atype=rich" TargetMode="External"/><Relationship Id="rId4" Type="http://schemas.openxmlformats.org/officeDocument/2006/relationships/hyperlink" Target="https://www.behance.net/paronsur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jaen@Jeffco.us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798A-0342-4B2C-9BBD-5DA2180D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8" y="4473225"/>
            <a:ext cx="8288035" cy="109505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LEADERSHIP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7AEEF-C940-43AD-B64E-6D84792D4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8" y="5569873"/>
            <a:ext cx="8288035" cy="87111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A MILLENNIAL PERSPECTIVE</a:t>
            </a:r>
          </a:p>
          <a:p>
            <a:pPr algn="ctr">
              <a:lnSpc>
                <a:spcPct val="90000"/>
              </a:lnSpc>
            </a:pPr>
            <a:r>
              <a:rPr lang="en-US" sz="1600" dirty="0"/>
              <a:t>ANDRE JAEN MCP</a:t>
            </a:r>
          </a:p>
        </p:txBody>
      </p:sp>
      <p:pic>
        <p:nvPicPr>
          <p:cNvPr id="5" name="Picture 2" descr="https://images1.westword.com/imager/u/original/11271426/https_3a_2f_2fcdn.evbuc.com_2fimages_2f58437811_2f133407650016_2f1_2foriginal.20190313-201844_h_200_w_450_auto_compress_rect_0_2c6_2c900_2c450_s_447c483e6a3115aa5e9dc975d4ad3c85">
            <a:extLst>
              <a:ext uri="{FF2B5EF4-FFF2-40B4-BE49-F238E27FC236}">
                <a16:creationId xmlns:a16="http://schemas.microsoft.com/office/drawing/2014/main" id="{F5088992-600C-4F42-9505-7202DADA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5126" y="1450144"/>
            <a:ext cx="4029717" cy="201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5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5159-ED0D-4BF0-A986-CE3A340D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62075"/>
          </a:xfrm>
        </p:spPr>
        <p:txBody>
          <a:bodyPr/>
          <a:lstStyle/>
          <a:p>
            <a:r>
              <a:rPr lang="en-US" dirty="0"/>
              <a:t>Coaches and Captains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99801B-F772-4834-97A7-A5FE47B954CF}"/>
              </a:ext>
            </a:extLst>
          </p:cNvPr>
          <p:cNvGrpSpPr/>
          <p:nvPr/>
        </p:nvGrpSpPr>
        <p:grpSpPr>
          <a:xfrm>
            <a:off x="856647" y="1878355"/>
            <a:ext cx="7992078" cy="4198596"/>
            <a:chOff x="1666875" y="1933574"/>
            <a:chExt cx="6972300" cy="3829051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3950F12F-7001-4452-BB6D-DFBF41690A09}"/>
                </a:ext>
              </a:extLst>
            </p:cNvPr>
            <p:cNvSpPr/>
            <p:nvPr/>
          </p:nvSpPr>
          <p:spPr>
            <a:xfrm>
              <a:off x="1666875" y="1933574"/>
              <a:ext cx="4181475" cy="3829049"/>
            </a:xfrm>
            <a:prstGeom prst="flowChartConnector">
              <a:avLst/>
            </a:prstGeom>
            <a:solidFill>
              <a:schemeClr val="accent5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8522520B-7941-4F08-B0F8-701A1547DA4D}"/>
                </a:ext>
              </a:extLst>
            </p:cNvPr>
            <p:cNvSpPr/>
            <p:nvPr/>
          </p:nvSpPr>
          <p:spPr>
            <a:xfrm>
              <a:off x="4351865" y="1933575"/>
              <a:ext cx="4287310" cy="3829050"/>
            </a:xfrm>
            <a:prstGeom prst="flowChartConnector">
              <a:avLst/>
            </a:prstGeom>
            <a:solidFill>
              <a:srgbClr val="0070C0">
                <a:alpha val="7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83739F-38BE-4D91-8CA4-80FB5678DA5F}"/>
              </a:ext>
            </a:extLst>
          </p:cNvPr>
          <p:cNvSpPr txBox="1"/>
          <p:nvPr/>
        </p:nvSpPr>
        <p:spPr>
          <a:xfrm>
            <a:off x="8848725" y="87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487D9D-EC86-45F5-9156-CCC566C04687}"/>
              </a:ext>
            </a:extLst>
          </p:cNvPr>
          <p:cNvSpPr txBox="1"/>
          <p:nvPr/>
        </p:nvSpPr>
        <p:spPr>
          <a:xfrm>
            <a:off x="1457335" y="3760720"/>
            <a:ext cx="238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tencil" panose="040409050D0802020404" pitchFamily="82" charset="0"/>
              </a:rPr>
              <a:t>Coaches</a:t>
            </a:r>
            <a:r>
              <a:rPr lang="en-US" dirty="0">
                <a:latin typeface="Stencil" panose="040409050D0802020404" pitchFamily="8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96469-9994-4A8E-845A-9B9EA19832BF}"/>
              </a:ext>
            </a:extLst>
          </p:cNvPr>
          <p:cNvSpPr txBox="1"/>
          <p:nvPr/>
        </p:nvSpPr>
        <p:spPr>
          <a:xfrm>
            <a:off x="5829021" y="3760720"/>
            <a:ext cx="301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CAPTAINS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Graphic 3" descr="Key">
            <a:extLst>
              <a:ext uri="{FF2B5EF4-FFF2-40B4-BE49-F238E27FC236}">
                <a16:creationId xmlns:a16="http://schemas.microsoft.com/office/drawing/2014/main" id="{097DCF12-21B6-4807-A75C-91134DBEF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093936" y="3354764"/>
            <a:ext cx="1393675" cy="13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6DE10-DC08-4001-A7E2-7EF1007B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7BE-2433-4460-8134-74A19E74BE22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CD645-4FD8-442A-BCD7-0E6BD1F3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7B585-272E-466A-AD7C-8D980D45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B37D26-7455-477A-8C64-F6696F03C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3970" y="1746271"/>
            <a:ext cx="6297612" cy="4660216"/>
          </a:xfrm>
        </p:spPr>
        <p:txBody>
          <a:bodyPr>
            <a:normAutofit/>
          </a:bodyPr>
          <a:lstStyle/>
          <a:p>
            <a:r>
              <a:rPr lang="en-US" sz="2800" dirty="0"/>
              <a:t>The on the job skill set that develops </a:t>
            </a:r>
            <a:r>
              <a:rPr lang="en-US" sz="2800" b="1" dirty="0"/>
              <a:t>daily decision makers </a:t>
            </a:r>
            <a:r>
              <a:rPr lang="en-US" sz="2800" dirty="0"/>
              <a:t>with good judgement.</a:t>
            </a:r>
          </a:p>
          <a:p>
            <a:r>
              <a:rPr lang="en-US" sz="2800" dirty="0"/>
              <a:t>Their function is as a coordinator and facilitator. </a:t>
            </a:r>
          </a:p>
          <a:p>
            <a:r>
              <a:rPr lang="en-US" sz="2800" dirty="0"/>
              <a:t>They are the lynchpin of the team.</a:t>
            </a:r>
          </a:p>
          <a:p>
            <a:r>
              <a:rPr lang="en-US" sz="2800" dirty="0"/>
              <a:t>We are excellent at producing these through our regular </a:t>
            </a:r>
            <a:r>
              <a:rPr lang="en-US" sz="2800" b="1" dirty="0"/>
              <a:t>education and training</a:t>
            </a:r>
            <a:r>
              <a:rPr lang="en-US" sz="2800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C798E-1387-4E2C-B1C1-02A1B2C6C728}"/>
              </a:ext>
            </a:extLst>
          </p:cNvPr>
          <p:cNvSpPr/>
          <p:nvPr/>
        </p:nvSpPr>
        <p:spPr>
          <a:xfrm>
            <a:off x="1309070" y="560510"/>
            <a:ext cx="5032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Captains</a:t>
            </a:r>
          </a:p>
        </p:txBody>
      </p:sp>
    </p:spTree>
    <p:extLst>
      <p:ext uri="{BB962C8B-B14F-4D97-AF65-F5344CB8AC3E}">
        <p14:creationId xmlns:p14="http://schemas.microsoft.com/office/powerpoint/2010/main" val="333689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6DE10-DC08-4001-A7E2-7EF1007B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7BE-2433-4460-8134-74A19E74BE22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CD645-4FD8-442A-BCD7-0E6BD1F3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7B585-272E-466A-AD7C-8D980D45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B37D26-7455-477A-8C64-F6696F03C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771" y="1381146"/>
            <a:ext cx="8606657" cy="4660216"/>
          </a:xfrm>
        </p:spPr>
        <p:txBody>
          <a:bodyPr>
            <a:normAutofit/>
          </a:bodyPr>
          <a:lstStyle/>
          <a:p>
            <a:r>
              <a:rPr lang="en-US" sz="3200" dirty="0"/>
              <a:t>Offer an overall </a:t>
            </a:r>
            <a:r>
              <a:rPr lang="en-US" sz="3200" b="1" dirty="0"/>
              <a:t>vision</a:t>
            </a:r>
            <a:r>
              <a:rPr lang="en-US" sz="3200" dirty="0"/>
              <a:t> to the team.</a:t>
            </a:r>
          </a:p>
          <a:p>
            <a:r>
              <a:rPr lang="en-US" sz="3200" dirty="0"/>
              <a:t>Focus on a number of objectives, some </a:t>
            </a:r>
            <a:r>
              <a:rPr lang="en-US" sz="3200" b="1" dirty="0"/>
              <a:t>outside of their own expertise</a:t>
            </a:r>
            <a:r>
              <a:rPr lang="en-US" sz="3200" dirty="0"/>
              <a:t>.</a:t>
            </a:r>
          </a:p>
          <a:p>
            <a:r>
              <a:rPr lang="en-US" sz="3200" dirty="0"/>
              <a:t>Understand the mechanics and operations of everyone’s position. It doesn’t mean they’re the best at it. </a:t>
            </a:r>
          </a:p>
          <a:p>
            <a:r>
              <a:rPr lang="en-US" sz="3200" dirty="0"/>
              <a:t>Manages upward and downward.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what we need to develop.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C798E-1387-4E2C-B1C1-02A1B2C6C728}"/>
              </a:ext>
            </a:extLst>
          </p:cNvPr>
          <p:cNvSpPr/>
          <p:nvPr/>
        </p:nvSpPr>
        <p:spPr>
          <a:xfrm>
            <a:off x="1309070" y="560510"/>
            <a:ext cx="5032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Coaches</a:t>
            </a:r>
          </a:p>
        </p:txBody>
      </p:sp>
    </p:spTree>
    <p:extLst>
      <p:ext uri="{BB962C8B-B14F-4D97-AF65-F5344CB8AC3E}">
        <p14:creationId xmlns:p14="http://schemas.microsoft.com/office/powerpoint/2010/main" val="180145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Your beautiful eyes">
            <a:extLst>
              <a:ext uri="{FF2B5EF4-FFF2-40B4-BE49-F238E27FC236}">
                <a16:creationId xmlns:a16="http://schemas.microsoft.com/office/drawing/2014/main" id="{97A8E1A5-B1CF-4CE7-AEE6-8272CAE6E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" r="5989" b="9603"/>
          <a:stretch/>
        </p:blipFill>
        <p:spPr bwMode="auto"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7C76-0AE3-4BF3-AB08-DA9F2731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619" y="451513"/>
            <a:ext cx="2156361" cy="1221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Vision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9440-A2A9-43D1-890D-AE6C9722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5" y="6041362"/>
            <a:ext cx="3993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Jaen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2A57-82F6-469B-89D0-863D4EE0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145" y="6041362"/>
            <a:ext cx="144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703C7BE-2433-4460-8134-74A19E74BE22}" type="datetime1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6/3/2019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39D7-B1DD-430A-9BAF-BF696BA1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117F919-7D1E-4A52-99BB-A1AC5644AB23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600E10-5C89-4FDF-BB34-32DB651ACAB5}"/>
              </a:ext>
            </a:extLst>
          </p:cNvPr>
          <p:cNvSpPr/>
          <p:nvPr/>
        </p:nvSpPr>
        <p:spPr>
          <a:xfrm>
            <a:off x="5048930" y="6515136"/>
            <a:ext cx="4472778" cy="234214"/>
          </a:xfrm>
          <a:prstGeom prst="rect">
            <a:avLst/>
          </a:prstGeom>
        </p:spPr>
        <p:txBody>
          <a:bodyPr wrap="square">
            <a:normAutofit fontScale="47500" lnSpcReduction="20000"/>
          </a:bodyPr>
          <a:lstStyle/>
          <a:p>
            <a:r>
              <a:rPr lang="en-US" i="1" dirty="0">
                <a:solidFill>
                  <a:srgbClr val="1779BA"/>
                </a:solidFill>
                <a:latin typeface="source sans pro" panose="020B0503030403020204" pitchFamily="34" charset="0"/>
                <a:hlinkClick r:id="rId3"/>
              </a:rPr>
              <a:t>"Your beautiful eyes"</a:t>
            </a:r>
            <a:r>
              <a:rPr lang="en-US" i="1" dirty="0">
                <a:solidFill>
                  <a:srgbClr val="0A0A0A"/>
                </a:solidFill>
                <a:latin typeface="source sans pro" panose="020B0503030403020204" pitchFamily="34" charset="0"/>
              </a:rPr>
              <a:t> by </a:t>
            </a:r>
            <a:r>
              <a:rPr lang="en-US" i="1" dirty="0">
                <a:solidFill>
                  <a:srgbClr val="1779BA"/>
                </a:solidFill>
                <a:latin typeface="source sans pro" panose="020B0503030403020204" pitchFamily="34" charset="0"/>
                <a:hlinkClick r:id="rId4"/>
              </a:rPr>
              <a:t>Suren </a:t>
            </a:r>
            <a:r>
              <a:rPr lang="en-US" i="1" dirty="0" err="1">
                <a:solidFill>
                  <a:srgbClr val="1779BA"/>
                </a:solidFill>
                <a:latin typeface="source sans pro" panose="020B0503030403020204" pitchFamily="34" charset="0"/>
                <a:hlinkClick r:id="rId4"/>
              </a:rPr>
              <a:t>Manvelyan</a:t>
            </a:r>
            <a:r>
              <a:rPr lang="en-US" i="1" dirty="0">
                <a:solidFill>
                  <a:srgbClr val="0A0A0A"/>
                </a:solidFill>
                <a:latin typeface="source sans pro" panose="020B0503030403020204" pitchFamily="34" charset="0"/>
              </a:rPr>
              <a:t> is licensed under </a:t>
            </a:r>
            <a:r>
              <a:rPr lang="en-US" i="1" cap="all" dirty="0">
                <a:solidFill>
                  <a:srgbClr val="1779BA"/>
                </a:solidFill>
                <a:latin typeface="source sans pro" panose="020B0503030403020204" pitchFamily="34" charset="0"/>
                <a:hlinkClick r:id="rId5"/>
              </a:rPr>
              <a:t>CC BY-NC-SA 4.0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D0661-0971-4C78-9FB8-13BB58F89E6F}"/>
              </a:ext>
            </a:extLst>
          </p:cNvPr>
          <p:cNvSpPr txBox="1"/>
          <p:nvPr/>
        </p:nvSpPr>
        <p:spPr>
          <a:xfrm>
            <a:off x="421298" y="2592050"/>
            <a:ext cx="553388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Core beliefs shape vision and </a:t>
            </a:r>
          </a:p>
          <a:p>
            <a:r>
              <a:rPr lang="en-US" sz="2800" dirty="0"/>
              <a:t>create passion.</a:t>
            </a:r>
          </a:p>
          <a:p>
            <a:r>
              <a:rPr lang="en-US" sz="2800" dirty="0"/>
              <a:t>What are your core values?</a:t>
            </a:r>
          </a:p>
          <a:p>
            <a:endParaRPr lang="en-US" sz="2800" dirty="0"/>
          </a:p>
          <a:p>
            <a:r>
              <a:rPr lang="en-US" sz="2800" dirty="0"/>
              <a:t>How do you pass on your passion </a:t>
            </a:r>
          </a:p>
          <a:p>
            <a:r>
              <a:rPr lang="en-US" sz="2800" dirty="0"/>
              <a:t>without demanding others </a:t>
            </a:r>
          </a:p>
          <a:p>
            <a:r>
              <a:rPr lang="en-US" sz="2800" dirty="0"/>
              <a:t>share your values?</a:t>
            </a:r>
          </a:p>
        </p:txBody>
      </p:sp>
    </p:spTree>
    <p:extLst>
      <p:ext uri="{BB962C8B-B14F-4D97-AF65-F5344CB8AC3E}">
        <p14:creationId xmlns:p14="http://schemas.microsoft.com/office/powerpoint/2010/main" val="188054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C058-603D-4FD3-A1F7-E9CAF219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98" y="418390"/>
            <a:ext cx="10398654" cy="2107096"/>
          </a:xfrm>
        </p:spPr>
        <p:txBody>
          <a:bodyPr/>
          <a:lstStyle/>
          <a:p>
            <a:r>
              <a:rPr lang="en-US" b="1" dirty="0"/>
              <a:t>The difference to a leader is </a:t>
            </a:r>
            <a:br>
              <a:rPr lang="en-US" b="1" dirty="0"/>
            </a:br>
            <a:r>
              <a:rPr lang="en-US" b="1" dirty="0"/>
              <a:t>training vs mentoring.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364A0-E801-4A0D-8954-0C6294C5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7BE-2433-4460-8134-74A19E74BE22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40AC0-5100-44F9-9C63-2A1CB174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4565D-5029-4F30-9615-CFD73E3D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4C8AB-5AFD-4CAC-A68E-A556282B8D07}"/>
              </a:ext>
            </a:extLst>
          </p:cNvPr>
          <p:cNvSpPr/>
          <p:nvPr/>
        </p:nvSpPr>
        <p:spPr>
          <a:xfrm>
            <a:off x="677334" y="2716744"/>
            <a:ext cx="8725263" cy="26995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4800" dirty="0"/>
              <a:t>Mentoring is a brain to pick, an ear to listen and a push in the right direction.</a:t>
            </a:r>
          </a:p>
          <a:p>
            <a:r>
              <a:rPr lang="en-US" sz="4800" dirty="0"/>
              <a:t>									-John Crosby</a:t>
            </a:r>
          </a:p>
        </p:txBody>
      </p:sp>
      <p:pic>
        <p:nvPicPr>
          <p:cNvPr id="10" name="Graphic 9" descr="Ear">
            <a:extLst>
              <a:ext uri="{FF2B5EF4-FFF2-40B4-BE49-F238E27FC236}">
                <a16:creationId xmlns:a16="http://schemas.microsoft.com/office/drawing/2014/main" id="{60ABDFEA-88F6-41DD-834B-40C0CA73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3763" y="718458"/>
            <a:ext cx="1807028" cy="18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34F7AA-D1CD-4E3C-B44E-22628298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5" y="609600"/>
            <a:ext cx="7913917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Why are chapters so important to this model?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F0DF-25DA-4F41-896D-48306C7D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167" y="2160589"/>
            <a:ext cx="4182668" cy="356073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buFont typeface="Wingdings 3" charset="2"/>
              <a:buChar char=""/>
            </a:pPr>
            <a:r>
              <a:rPr lang="en-US" sz="3200" b="1" dirty="0"/>
              <a:t>Experimentation</a:t>
            </a:r>
          </a:p>
          <a:p>
            <a:pPr marL="457200" indent="-457200">
              <a:buFont typeface="Wingdings 3" charset="2"/>
              <a:buChar char=""/>
            </a:pPr>
            <a:r>
              <a:rPr lang="en-US" sz="3200" b="1" dirty="0"/>
              <a:t>Social/Professional Networking</a:t>
            </a:r>
          </a:p>
          <a:p>
            <a:pPr marL="457200" indent="-457200">
              <a:buFont typeface="Wingdings 3" charset="2"/>
              <a:buChar char=""/>
            </a:pPr>
            <a:r>
              <a:rPr lang="en-US" sz="3200" b="1" dirty="0"/>
              <a:t>Passion for </a:t>
            </a:r>
            <a:r>
              <a:rPr lang="en-US" sz="3200" b="1" u="sng" dirty="0"/>
              <a:t>their</a:t>
            </a:r>
            <a:r>
              <a:rPr lang="en-US" sz="3200" b="1" dirty="0"/>
              <a:t> vision</a:t>
            </a:r>
          </a:p>
          <a:p>
            <a:pPr marL="457200" indent="-457200">
              <a:buFont typeface="Wingdings 3" charset="2"/>
              <a:buChar char=""/>
            </a:pPr>
            <a:r>
              <a:rPr lang="en-US" sz="3200" b="1" dirty="0"/>
              <a:t>Failure without fear</a:t>
            </a:r>
          </a:p>
        </p:txBody>
      </p:sp>
      <p:pic>
        <p:nvPicPr>
          <p:cNvPr id="1026" name="Picture 2" descr="https://www.iccsafe.org/wp-content/uploads/tribe_events/ColoradoChapter.jpg">
            <a:extLst>
              <a:ext uri="{FF2B5EF4-FFF2-40B4-BE49-F238E27FC236}">
                <a16:creationId xmlns:a16="http://schemas.microsoft.com/office/drawing/2014/main" id="{E925F936-AD57-4949-A0E9-A003E209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265" y="1938867"/>
            <a:ext cx="4602747" cy="306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0360B-EB9A-42A2-BAFD-B4434BB3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55410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Jaen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594DE-12D4-4FBB-BCE7-48A9FD82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703C7BE-2433-4460-8134-74A19E74BE22}" type="datetime1">
              <a:rPr lang="en-US" smtClean="0"/>
              <a:pPr defTabSz="914400">
                <a:spcAft>
                  <a:spcPts val="600"/>
                </a:spcAft>
              </a:pPr>
              <a:t>6/3/2019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6E17D-F6DC-4E0D-93AA-CD76D44A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117F919-7D1E-4A52-99BB-A1AC5644AB23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8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DAD7-1F47-4405-B96A-077AAF4C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480457"/>
          </a:xfrm>
        </p:spPr>
        <p:txBody>
          <a:bodyPr/>
          <a:lstStyle/>
          <a:p>
            <a:r>
              <a:rPr lang="en-US" dirty="0"/>
              <a:t>Who are you and why are you 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CC237-A770-4E15-BAAD-C5557F45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356592"/>
            <a:ext cx="8596668" cy="3094182"/>
          </a:xfrm>
        </p:spPr>
        <p:txBody>
          <a:bodyPr>
            <a:normAutofit/>
          </a:bodyPr>
          <a:lstStyle/>
          <a:p>
            <a:r>
              <a:rPr lang="en-US" sz="3200" dirty="0"/>
              <a:t>You clearly are doing something right.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What is it?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What could you be doing better?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What guidance do you have for someone else?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8EF03-A02B-455F-8DEA-1505187D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7BE-2433-4460-8134-74A19E74BE22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BE5A7-0B7B-4D96-9E81-CFD65B3A5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956AD-BE5E-40A2-BCBF-4520E251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4952-0A17-4C5D-86F1-A33C8A35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36073"/>
          </a:xfrm>
        </p:spPr>
        <p:txBody>
          <a:bodyPr/>
          <a:lstStyle/>
          <a:p>
            <a:r>
              <a:rPr lang="en-US" dirty="0"/>
              <a:t>Wrapping up…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D7F2D-512D-4432-B151-ACFFFD8A6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964706"/>
            <a:ext cx="8596668" cy="366419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Skills shortage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must prioritize what skills we think we need.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traditional model is shifting.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Coaches and Captains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Leadership skills vary in response to needs and expectations.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 all players are coaches, and there’s only one coach on a team.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every captain ready to coach a team?</a:t>
            </a:r>
          </a:p>
          <a:p>
            <a:r>
              <a:rPr lang="en-US" sz="2000" dirty="0">
                <a:solidFill>
                  <a:schemeClr val="tx1"/>
                </a:solidFill>
              </a:rPr>
              <a:t>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Leadership requires vision, and vision is driven by beliefs.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Inspiring new leaders needs to leave room for their vision too.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C7B65-AAC2-4C57-8561-0A6F9DB9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7BE-2433-4460-8134-74A19E74BE22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7420D-4781-4CDA-A0C0-167E7577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171B-D48C-4866-A0D7-52AC158F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392B4-7B9F-4E97-9BD6-D3406114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C06A6-AF20-46D2-BDDC-2314CCCE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Andre Jaen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  <a:hlinkClick r:id="rId2"/>
              </a:rPr>
              <a:t>ajaen@Jeffco.us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303-271-8252</a:t>
            </a:r>
          </a:p>
        </p:txBody>
      </p:sp>
      <p:pic>
        <p:nvPicPr>
          <p:cNvPr id="3074" name="Picture 2" descr="https://images1.westword.com/imager/u/original/11271426/https_3a_2f_2fcdn.evbuc.com_2fimages_2f58437811_2f133407650016_2f1_2foriginal.20190313-201844_h_200_w_450_auto_compress_rect_0_2c6_2c900_2c450_s_447c483e6a3115aa5e9dc975d4ad3c85">
            <a:extLst>
              <a:ext uri="{FF2B5EF4-FFF2-40B4-BE49-F238E27FC236}">
                <a16:creationId xmlns:a16="http://schemas.microsoft.com/office/drawing/2014/main" id="{A51896AB-DACC-4099-AABA-5D5394CF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2136867"/>
            <a:ext cx="5143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D9B5F-D0E2-4F64-8C4B-D75DDB5B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755" y="6182876"/>
            <a:ext cx="33505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fld id="{E703C7BE-2433-4460-8134-74A19E74BE22}" type="datetime1">
              <a:rPr lang="en-US">
                <a:solidFill>
                  <a:schemeClr val="bg1"/>
                </a:solidFill>
              </a:rPr>
              <a:pPr algn="l" defTabSz="914400">
                <a:spcAft>
                  <a:spcPts val="600"/>
                </a:spcAft>
              </a:pPr>
              <a:t>6/3/2019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DF5F-0916-4F37-9C86-E2E3E6DD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5899" y="6182876"/>
            <a:ext cx="45986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Jaen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C9F5F-E981-415A-819C-E6B550EF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117F919-7D1E-4A52-99BB-A1AC5644AB23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9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2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DA5D80-9688-4E56-A98E-CEBA54E2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475" y="395201"/>
            <a:ext cx="3968293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Who am I and </a:t>
            </a:r>
            <a:b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why and I here?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ED84C-66CB-49B1-B586-F6BB6A506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7" r="29951"/>
          <a:stretch/>
        </p:blipFill>
        <p:spPr>
          <a:xfrm>
            <a:off x="888603" y="1298719"/>
            <a:ext cx="4887354" cy="426056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37801-E69D-4F9D-9A48-60E2F2CF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Jaen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3DA29-9601-4CDD-BBE8-0646CB36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7A42560-6B8B-4ABF-AE43-5402D320044B}" type="datetime1">
              <a:rPr lang="en-US" smtClean="0"/>
              <a:pPr defTabSz="914400">
                <a:spcAft>
                  <a:spcPts val="600"/>
                </a:spcAft>
              </a:pPr>
              <a:t>6/3/2019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1F60-D111-4C7E-A6E7-75F3D093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117F919-7D1E-4A52-99BB-A1AC5644AB23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D85C1-B1A2-43D8-B7AF-AF57278A9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10" y="3424765"/>
            <a:ext cx="3384232" cy="14896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F0CA64-D38D-4962-8176-EE280962A328}"/>
              </a:ext>
            </a:extLst>
          </p:cNvPr>
          <p:cNvSpPr/>
          <p:nvPr/>
        </p:nvSpPr>
        <p:spPr>
          <a:xfrm>
            <a:off x="1744824" y="3681413"/>
            <a:ext cx="30383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/>
              <a:t>This is my wife </a:t>
            </a:r>
            <a:r>
              <a:rPr lang="en-US" sz="300" dirty="0" err="1"/>
              <a:t>Cait</a:t>
            </a:r>
            <a:r>
              <a:rPr lang="en-US" sz="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07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B4C6-4457-4BDD-A1A6-042B685B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50" y="-1822686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Who are you?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8E959-F4B2-4E6C-AE2C-7AB28437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DF63-FAED-426D-B618-C11DC58B31B2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EC3FA-DAB0-4C7A-B896-7AC63C9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94EFB6A-3D3B-4062-AE1E-23174091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3</a:t>
            </a:fld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7BF6B9C1-C1BD-43E1-BEB1-FABEF972D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6233" y="1528853"/>
            <a:ext cx="4410100" cy="44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A159-6E67-42E7-84E5-1AF7C8A2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elephant in the room.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371D9-83D2-4B7B-BEA8-06ED8816E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969" y="5650029"/>
            <a:ext cx="8288032" cy="46912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looming shortfall of building officials.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NIBS Study August 2013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301D8-E28A-4CD4-9453-AC0E2F71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C7F-C01D-4BD2-A4C6-B94028BFF318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CAB0A-CF73-4AA3-A92A-E01245DB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BB61-0239-4533-9AD5-CF6F6850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8F642-5156-49B7-AA26-886DB779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67" y="934222"/>
            <a:ext cx="7855835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8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30F6-35A3-4F26-AF01-24DF0E57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Skills and assets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00C5F-9CC5-47C7-ACD7-95428EEAF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9287" y="502126"/>
            <a:ext cx="3728443" cy="574627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The retirement cliff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Skills and Assets Shortage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5D9C5-8C34-4A89-9B2E-510F5A0A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F1D-C04F-4D7F-874F-C67A743B652E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6D9F-D57C-4270-82A9-DB5378ED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4693E-9BEA-4FF1-8890-FC536425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C8503-33C3-4B47-AF80-6C3DBB7B8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267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4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7D95-3910-4E5D-822C-0E661B1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630" y="244196"/>
            <a:ext cx="7350123" cy="20177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/>
              <a:t>The Modern Building Inspector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7ED5FE4B-47F7-4511-AEF0-642BA429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0D97-071A-4091-A2A7-52771D006401}" type="datetime1">
              <a:rPr lang="en-US" smtClean="0"/>
              <a:t>6/3/2019</a:t>
            </a:fld>
            <a:endParaRPr lang="en-US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D071B24-82A5-4C5D-873E-C2874A32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215879F0-DBF4-4E7A-ABEC-AFC04F4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5EEEE-4F68-4B14-A94C-526F21328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" r="4525" b="-4"/>
          <a:stretch/>
        </p:blipFill>
        <p:spPr>
          <a:xfrm>
            <a:off x="1090618" y="1191194"/>
            <a:ext cx="5170496" cy="5422610"/>
          </a:xfrm>
          <a:prstGeom prst="rect">
            <a:avLst/>
          </a:prstGeom>
        </p:spPr>
      </p:pic>
      <p:pic>
        <p:nvPicPr>
          <p:cNvPr id="8" name="Graphic 7" descr="Snow">
            <a:extLst>
              <a:ext uri="{FF2B5EF4-FFF2-40B4-BE49-F238E27FC236}">
                <a16:creationId xmlns:a16="http://schemas.microsoft.com/office/drawing/2014/main" id="{F2F687D5-B23F-4AF6-A5D2-45E7F7B5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0474" y="2767013"/>
            <a:ext cx="914400" cy="914400"/>
          </a:xfrm>
          <a:prstGeom prst="rect">
            <a:avLst/>
          </a:prstGeom>
        </p:spPr>
      </p:pic>
      <p:pic>
        <p:nvPicPr>
          <p:cNvPr id="25" name="Graphic 24" descr="Slippery">
            <a:extLst>
              <a:ext uri="{FF2B5EF4-FFF2-40B4-BE49-F238E27FC236}">
                <a16:creationId xmlns:a16="http://schemas.microsoft.com/office/drawing/2014/main" id="{2C12ED6A-2F8B-45B0-A076-94B1A708B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7385" y="4539884"/>
            <a:ext cx="914400" cy="914400"/>
          </a:xfrm>
          <a:prstGeom prst="rect">
            <a:avLst/>
          </a:prstGeom>
        </p:spPr>
      </p:pic>
      <p:pic>
        <p:nvPicPr>
          <p:cNvPr id="27" name="Graphic 26" descr="Business Growth">
            <a:extLst>
              <a:ext uri="{FF2B5EF4-FFF2-40B4-BE49-F238E27FC236}">
                <a16:creationId xmlns:a16="http://schemas.microsoft.com/office/drawing/2014/main" id="{A7CC9B97-9623-4C57-912B-DCB79AEF8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7909" y="4038600"/>
            <a:ext cx="914400" cy="914400"/>
          </a:xfrm>
          <a:prstGeom prst="rect">
            <a:avLst/>
          </a:prstGeom>
        </p:spPr>
      </p:pic>
      <p:pic>
        <p:nvPicPr>
          <p:cNvPr id="29" name="Graphic 28" descr="Lightning bolt">
            <a:extLst>
              <a:ext uri="{FF2B5EF4-FFF2-40B4-BE49-F238E27FC236}">
                <a16:creationId xmlns:a16="http://schemas.microsoft.com/office/drawing/2014/main" id="{BBB2CDFF-9F2E-4FC1-B1CC-818F78E0FC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52422" y="4038600"/>
            <a:ext cx="914400" cy="914400"/>
          </a:xfrm>
          <a:prstGeom prst="rect">
            <a:avLst/>
          </a:prstGeom>
        </p:spPr>
      </p:pic>
      <p:pic>
        <p:nvPicPr>
          <p:cNvPr id="31" name="Graphic 30" descr="Fire">
            <a:extLst>
              <a:ext uri="{FF2B5EF4-FFF2-40B4-BE49-F238E27FC236}">
                <a16:creationId xmlns:a16="http://schemas.microsoft.com/office/drawing/2014/main" id="{8200C0C2-5FEF-4B16-B738-F0073C3E76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38022" y="2006292"/>
            <a:ext cx="914400" cy="914400"/>
          </a:xfrm>
          <a:prstGeom prst="rect">
            <a:avLst/>
          </a:prstGeom>
        </p:spPr>
      </p:pic>
      <p:pic>
        <p:nvPicPr>
          <p:cNvPr id="33" name="Graphic 32" descr="Wheelchair access">
            <a:extLst>
              <a:ext uri="{FF2B5EF4-FFF2-40B4-BE49-F238E27FC236}">
                <a16:creationId xmlns:a16="http://schemas.microsoft.com/office/drawing/2014/main" id="{EF4D2F96-5141-4012-9EC1-48BDBAF4AC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53027" y="2763222"/>
            <a:ext cx="914400" cy="914400"/>
          </a:xfrm>
          <a:prstGeom prst="rect">
            <a:avLst/>
          </a:prstGeom>
        </p:spPr>
      </p:pic>
      <p:pic>
        <p:nvPicPr>
          <p:cNvPr id="35" name="Graphic 34" descr="Recycle">
            <a:extLst>
              <a:ext uri="{FF2B5EF4-FFF2-40B4-BE49-F238E27FC236}">
                <a16:creationId xmlns:a16="http://schemas.microsoft.com/office/drawing/2014/main" id="{5E07F6A3-F94D-46EB-A297-87183E1A0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24944" y="348897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C2BEEC-98E3-4C8F-9F94-08195F8478C5}"/>
              </a:ext>
            </a:extLst>
          </p:cNvPr>
          <p:cNvSpPr txBox="1"/>
          <p:nvPr/>
        </p:nvSpPr>
        <p:spPr>
          <a:xfrm>
            <a:off x="1212082" y="6301965"/>
            <a:ext cx="55194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Assessing the Repercussions of Mass Retirement of Building Officials in the State of Utah</a:t>
            </a:r>
          </a:p>
          <a:p>
            <a:r>
              <a:rPr lang="en-US" sz="1050" dirty="0"/>
              <a:t>BYU 2015</a:t>
            </a:r>
          </a:p>
        </p:txBody>
      </p:sp>
    </p:spTree>
    <p:extLst>
      <p:ext uri="{BB962C8B-B14F-4D97-AF65-F5344CB8AC3E}">
        <p14:creationId xmlns:p14="http://schemas.microsoft.com/office/powerpoint/2010/main" val="21074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DAB0-51C6-44BD-96A1-F16C91B4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23" y="1722427"/>
            <a:ext cx="3742675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/>
              <a:t>What is missing from that picture?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BA5875B-6DEB-4941-BF4C-F2E28DA9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E874-3A01-4939-B677-0D99EFA0D504}" type="datetime1">
              <a:rPr lang="en-US" smtClean="0"/>
              <a:t>6/3/2019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AEACC8C-A8E8-4308-9805-96755A3C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Jaen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63EFDAC-50BD-4298-80E6-3DAC2FE3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919-7D1E-4A52-99BB-A1AC5644AB23}" type="slidenum">
              <a:rPr lang="en-US" smtClean="0"/>
              <a:t>7</a:t>
            </a:fld>
            <a:endParaRPr lang="en-US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A4A3EDFB-20B1-48A9-B3D1-32E7D179E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1698" y="1028777"/>
            <a:ext cx="2101348" cy="2101348"/>
          </a:xfrm>
          <a:prstGeom prst="rect">
            <a:avLst/>
          </a:prstGeom>
        </p:spPr>
      </p:pic>
      <p:pic>
        <p:nvPicPr>
          <p:cNvPr id="9" name="Graphic 8" descr="Internet">
            <a:extLst>
              <a:ext uri="{FF2B5EF4-FFF2-40B4-BE49-F238E27FC236}">
                <a16:creationId xmlns:a16="http://schemas.microsoft.com/office/drawing/2014/main" id="{D80A98A6-9894-4DA0-A08F-AB988C1FC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2759" y="1028776"/>
            <a:ext cx="2101348" cy="2101348"/>
          </a:xfrm>
          <a:prstGeom prst="rect">
            <a:avLst/>
          </a:prstGeom>
        </p:spPr>
      </p:pic>
      <p:pic>
        <p:nvPicPr>
          <p:cNvPr id="11" name="Graphic 10" descr="Smart Phone">
            <a:extLst>
              <a:ext uri="{FF2B5EF4-FFF2-40B4-BE49-F238E27FC236}">
                <a16:creationId xmlns:a16="http://schemas.microsoft.com/office/drawing/2014/main" id="{D3870532-7E7C-42DE-B763-D6C55E993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1698" y="3746250"/>
            <a:ext cx="2101348" cy="2101348"/>
          </a:xfrm>
          <a:prstGeom prst="rect">
            <a:avLst/>
          </a:prstGeom>
        </p:spPr>
      </p:pic>
      <p:pic>
        <p:nvPicPr>
          <p:cNvPr id="13" name="Graphic 12" descr="Lecturer">
            <a:extLst>
              <a:ext uri="{FF2B5EF4-FFF2-40B4-BE49-F238E27FC236}">
                <a16:creationId xmlns:a16="http://schemas.microsoft.com/office/drawing/2014/main" id="{B8AA30A0-B637-47A7-91D9-4908FC7AE4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1646" y="3746250"/>
            <a:ext cx="2101348" cy="210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41AFBC5A-3B35-4F9B-9527-446CE4E0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40" y="2820879"/>
            <a:ext cx="7277607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leadership skills do you want to save?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40AC0-5100-44F9-9C63-2A1CB174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352651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Jaen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364A0-E801-4A0D-8954-0C6294C5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352651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703C7BE-2433-4460-8134-74A19E74BE22}" type="datetime1">
              <a:rPr lang="en-US" smtClean="0"/>
              <a:pPr defTabSz="914400">
                <a:spcAft>
                  <a:spcPts val="600"/>
                </a:spcAft>
              </a:pPr>
              <a:t>6/3/2019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4565D-5029-4F30-9615-CFD73E3D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117F919-7D1E-4A52-99BB-A1AC5644AB23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9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34CC951-F95B-4283-ACC4-CA927AEE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489" y="1620631"/>
            <a:ext cx="3948126" cy="3616738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Coaches and Captains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3AF1D-2FD0-4D3B-98CA-52E3BD51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0A302C1-9748-4036-9FF4-889C32DC21C2}" type="datetime1">
              <a:rPr lang="en-US" smtClean="0"/>
              <a:pPr defTabSz="914400">
                <a:spcAft>
                  <a:spcPts val="600"/>
                </a:spcAft>
              </a:pPr>
              <a:t>6/3/2019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751D5-FEA8-4E50-AD10-7ED8FC2C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Jaen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6C6E7-5A52-41FE-9C95-7206FE3B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117F919-7D1E-4A52-99BB-A1AC5644AB23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4" name="Picture 2" descr="Image result for bob hartley joe sakic">
            <a:extLst>
              <a:ext uri="{FF2B5EF4-FFF2-40B4-BE49-F238E27FC236}">
                <a16:creationId xmlns:a16="http://schemas.microsoft.com/office/drawing/2014/main" id="{9E7F95DC-B5BF-4917-89C1-447A6A373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r="1776" b="2"/>
          <a:stretch/>
        </p:blipFill>
        <p:spPr bwMode="auto">
          <a:xfrm>
            <a:off x="1" y="2618834"/>
            <a:ext cx="5717617" cy="4239166"/>
          </a:xfrm>
          <a:custGeom>
            <a:avLst/>
            <a:gdLst>
              <a:gd name="connsiteX0" fmla="*/ 440944 w 5717617"/>
              <a:gd name="connsiteY0" fmla="*/ 0 h 4239166"/>
              <a:gd name="connsiteX1" fmla="*/ 5717617 w 5717617"/>
              <a:gd name="connsiteY1" fmla="*/ 0 h 4239166"/>
              <a:gd name="connsiteX2" fmla="*/ 5084413 w 5717617"/>
              <a:gd name="connsiteY2" fmla="*/ 4239166 h 4239166"/>
              <a:gd name="connsiteX3" fmla="*/ 0 w 5717617"/>
              <a:gd name="connsiteY3" fmla="*/ 4239166 h 4239166"/>
              <a:gd name="connsiteX4" fmla="*/ 0 w 5717617"/>
              <a:gd name="connsiteY4" fmla="*/ 2965186 h 42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8F4B99B-42FE-4EE0-9816-C578A39CE6A1}"/>
              </a:ext>
            </a:extLst>
          </p:cNvPr>
          <p:cNvSpPr/>
          <p:nvPr/>
        </p:nvSpPr>
        <p:spPr>
          <a:xfrm>
            <a:off x="437769" y="-8468"/>
            <a:ext cx="3636690" cy="2627297"/>
          </a:xfrm>
          <a:prstGeom prst="parallelogram">
            <a:avLst>
              <a:gd name="adj" fmla="val 146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A94E8F32-CC68-4A22-8A71-33FCAE450251}"/>
              </a:ext>
            </a:extLst>
          </p:cNvPr>
          <p:cNvSpPr/>
          <p:nvPr/>
        </p:nvSpPr>
        <p:spPr>
          <a:xfrm>
            <a:off x="2926602" y="-8473"/>
            <a:ext cx="3169398" cy="2635770"/>
          </a:xfrm>
          <a:prstGeom prst="parallelogram">
            <a:avLst>
              <a:gd name="adj" fmla="val 1462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E9222-26CA-434A-896F-39E334DB8D86}"/>
              </a:ext>
            </a:extLst>
          </p:cNvPr>
          <p:cNvSpPr txBox="1"/>
          <p:nvPr/>
        </p:nvSpPr>
        <p:spPr>
          <a:xfrm>
            <a:off x="-77870" y="6406487"/>
            <a:ext cx="270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Candice Ward USA Today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9038A8-6C15-44E3-9979-427D2F46B5E9}"/>
              </a:ext>
            </a:extLst>
          </p:cNvPr>
          <p:cNvSpPr txBox="1"/>
          <p:nvPr/>
        </p:nvSpPr>
        <p:spPr>
          <a:xfrm>
            <a:off x="401637" y="2358767"/>
            <a:ext cx="3077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Benjamin Hochman, The Denver Post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D2B7E3-A2CB-42D5-B4E9-D902A9BA3C42}"/>
              </a:ext>
            </a:extLst>
          </p:cNvPr>
          <p:cNvSpPr txBox="1"/>
          <p:nvPr/>
        </p:nvSpPr>
        <p:spPr>
          <a:xfrm>
            <a:off x="3405603" y="2348762"/>
            <a:ext cx="3077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Benjamin Hochman, The Denver Post</a:t>
            </a:r>
          </a:p>
        </p:txBody>
      </p:sp>
    </p:spTree>
    <p:extLst>
      <p:ext uri="{BB962C8B-B14F-4D97-AF65-F5344CB8AC3E}">
        <p14:creationId xmlns:p14="http://schemas.microsoft.com/office/powerpoint/2010/main" val="37005676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465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Aharoni</vt:lpstr>
      <vt:lpstr>Arial</vt:lpstr>
      <vt:lpstr>Calibri</vt:lpstr>
      <vt:lpstr>source sans pro</vt:lpstr>
      <vt:lpstr>Stencil</vt:lpstr>
      <vt:lpstr>Trebuchet MS</vt:lpstr>
      <vt:lpstr>Wingdings</vt:lpstr>
      <vt:lpstr>Wingdings 3</vt:lpstr>
      <vt:lpstr>Facet</vt:lpstr>
      <vt:lpstr>LEADERSHIP SKILLS</vt:lpstr>
      <vt:lpstr>Who am I and  why and I here?</vt:lpstr>
      <vt:lpstr>Who are you?</vt:lpstr>
      <vt:lpstr>The elephant in the room.</vt:lpstr>
      <vt:lpstr>Skills and assets</vt:lpstr>
      <vt:lpstr>The Modern Building Inspector </vt:lpstr>
      <vt:lpstr>What is missing from that picture?</vt:lpstr>
      <vt:lpstr>What leadership skills do you want to save?</vt:lpstr>
      <vt:lpstr>Coaches and Captains</vt:lpstr>
      <vt:lpstr>Coaches and Captains</vt:lpstr>
      <vt:lpstr>PowerPoint Presentation</vt:lpstr>
      <vt:lpstr>PowerPoint Presentation</vt:lpstr>
      <vt:lpstr>Vision</vt:lpstr>
      <vt:lpstr>The difference to a leader is  training vs mentoring.</vt:lpstr>
      <vt:lpstr>Why are chapters so important to this model?</vt:lpstr>
      <vt:lpstr>Who are you and why are you here?</vt:lpstr>
      <vt:lpstr>Wrapping up…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SKILLS</dc:title>
  <dc:creator>Andre Jaen</dc:creator>
  <cp:lastModifiedBy>Andre Jaen</cp:lastModifiedBy>
  <cp:revision>21</cp:revision>
  <dcterms:created xsi:type="dcterms:W3CDTF">2019-05-29T01:29:27Z</dcterms:created>
  <dcterms:modified xsi:type="dcterms:W3CDTF">2019-06-03T22:05:45Z</dcterms:modified>
</cp:coreProperties>
</file>