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21"/>
  </p:notesMasterIdLst>
  <p:handoutMasterIdLst>
    <p:handoutMasterId r:id="rId22"/>
  </p:handoutMasterIdLst>
  <p:sldIdLst>
    <p:sldId id="263" r:id="rId5"/>
    <p:sldId id="278" r:id="rId6"/>
    <p:sldId id="303" r:id="rId7"/>
    <p:sldId id="304" r:id="rId8"/>
    <p:sldId id="309" r:id="rId9"/>
    <p:sldId id="305" r:id="rId10"/>
    <p:sldId id="311" r:id="rId11"/>
    <p:sldId id="310" r:id="rId12"/>
    <p:sldId id="298" r:id="rId13"/>
    <p:sldId id="300" r:id="rId14"/>
    <p:sldId id="299" r:id="rId15"/>
    <p:sldId id="297" r:id="rId16"/>
    <p:sldId id="306" r:id="rId17"/>
    <p:sldId id="307" r:id="rId18"/>
    <p:sldId id="308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4D34"/>
    <a:srgbClr val="195739"/>
    <a:srgbClr val="185836"/>
    <a:srgbClr val="1B552E"/>
    <a:srgbClr val="2B5F40"/>
    <a:srgbClr val="235B40"/>
    <a:srgbClr val="1D4B35"/>
    <a:srgbClr val="235332"/>
    <a:srgbClr val="186636"/>
    <a:srgbClr val="165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3" autoAdjust="0"/>
    <p:restoredTop sz="85250" autoAdjust="0"/>
  </p:normalViewPr>
  <p:slideViewPr>
    <p:cSldViewPr>
      <p:cViewPr varScale="1">
        <p:scale>
          <a:sx n="100" d="100"/>
          <a:sy n="100" d="100"/>
        </p:scale>
        <p:origin x="285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4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76A6F-307E-4539-8708-E6506E0B304E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C6AF67-3DA7-4065-9F28-DC004B6B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5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77AB3-DF52-45F9-A863-23FDB8BDB897}" type="datetimeFigureOut">
              <a:rPr lang="en-US" smtClean="0"/>
              <a:t>6/4/2019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E599F-F1CA-42E2-AC5D-50A98538E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5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95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45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123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44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44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</a:t>
            </a:r>
            <a:r>
              <a:rPr lang="en-US" baseline="0" dirty="0" smtClean="0"/>
              <a:t> statistic re: % of code official retirements in the next 5 years</a:t>
            </a:r>
          </a:p>
          <a:p>
            <a:r>
              <a:rPr lang="en-US" baseline="0" dirty="0" smtClean="0"/>
              <a:t>Graphic re: Code Officials a snapshot?</a:t>
            </a:r>
          </a:p>
          <a:p>
            <a:r>
              <a:rPr lang="en-US" baseline="0" dirty="0" smtClean="0"/>
              <a:t>Opportunity to enter a career without college degree</a:t>
            </a:r>
          </a:p>
          <a:p>
            <a:r>
              <a:rPr lang="en-US" baseline="0" dirty="0" smtClean="0"/>
              <a:t>Clear 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74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school</a:t>
            </a:r>
          </a:p>
          <a:p>
            <a:r>
              <a:rPr lang="en-US" dirty="0" smtClean="0"/>
              <a:t>College</a:t>
            </a:r>
          </a:p>
          <a:p>
            <a:r>
              <a:rPr lang="en-US" dirty="0" smtClean="0"/>
              <a:t>Military</a:t>
            </a:r>
          </a:p>
          <a:p>
            <a:r>
              <a:rPr lang="en-US" dirty="0" smtClean="0"/>
              <a:t>Construction</a:t>
            </a:r>
            <a:r>
              <a:rPr lang="en-US" baseline="0" dirty="0" smtClean="0"/>
              <a:t> trades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19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796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617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168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295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300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7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 smtClean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70" y="304799"/>
            <a:ext cx="844781" cy="11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08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 smtClean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22" y="304799"/>
            <a:ext cx="820876" cy="11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49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 smtClean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41" y="304799"/>
            <a:ext cx="709836" cy="11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1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 smtClean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17" y="393137"/>
            <a:ext cx="710885" cy="9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31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 smtClean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3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 smtClean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08917"/>
            <a:ext cx="1378497" cy="3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81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 smtClean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53" y="510196"/>
            <a:ext cx="1125727" cy="53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3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6416683"/>
            <a:ext cx="2895600" cy="365123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28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3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9" r:id="rId2"/>
    <p:sldLayoutId id="2147483722" r:id="rId3"/>
    <p:sldLayoutId id="2147483723" r:id="rId4"/>
    <p:sldLayoutId id="2147483724" r:id="rId5"/>
    <p:sldLayoutId id="2147483728" r:id="rId6"/>
    <p:sldLayoutId id="2147483725" r:id="rId7"/>
    <p:sldLayoutId id="2147483727" r:id="rId8"/>
  </p:sldLayoutIdLst>
  <p:timing>
    <p:tnLst>
      <p:par>
        <p:cTn id="1" dur="indefinite" restart="never" nodeType="tmRoot"/>
      </p:par>
    </p:tnLst>
  </p:timing>
  <p:txStyles>
    <p:titleStyle>
      <a:lvl1pPr algn="ctr" defTabSz="91428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57" indent="-342857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858" indent="-285715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859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002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147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289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7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2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29718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93164"/>
            <a:ext cx="5085258" cy="187299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62000" y="3581400"/>
            <a:ext cx="4500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234D34"/>
                </a:solidFill>
                <a:latin typeface="Arial Narrow" panose="020B0606020202030204" pitchFamily="34" charset="0"/>
              </a:rPr>
              <a:t>Creating a Building Safety Career Path</a:t>
            </a:r>
          </a:p>
          <a:p>
            <a:r>
              <a:rPr lang="en-US" sz="2000" dirty="0" smtClean="0">
                <a:solidFill>
                  <a:srgbClr val="234D34"/>
                </a:solidFill>
                <a:latin typeface="Arial Narrow" panose="020B0606020202030204" pitchFamily="34" charset="0"/>
              </a:rPr>
              <a:t>June 4, 2019</a:t>
            </a:r>
            <a:endParaRPr lang="en-US" sz="2000" dirty="0">
              <a:solidFill>
                <a:srgbClr val="234D34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80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50" y="1978738"/>
            <a:ext cx="7176749" cy="40410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62633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Residential Plumbing Inspector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15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5000"/>
            <a:ext cx="7162800" cy="40332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62633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Commercial Building Inspector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5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752600"/>
            <a:ext cx="6629400" cy="4375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6263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Permit Technician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3581400" cy="1066800"/>
          </a:xfrm>
          <a:prstGeom prst="rect">
            <a:avLst/>
          </a:prstGeom>
          <a:solidFill>
            <a:srgbClr val="00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6263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Milestones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981200"/>
            <a:ext cx="6553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Code Council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Chapter membership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Certification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3962400"/>
            <a:ext cx="4122421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62484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2016 Bobby J. Fowler award – Jonathan Siu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270690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3581400" cy="1066800"/>
          </a:xfrm>
          <a:prstGeom prst="rect">
            <a:avLst/>
          </a:prstGeom>
          <a:solidFill>
            <a:srgbClr val="00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6263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Leadership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676400"/>
            <a:ext cx="8382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Government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Building Official/Fire Marshal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Community Development Director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Volunteer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Chapter leader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Code development committee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Membership Council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Board of Directors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495300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0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3581400" cy="1066800"/>
          </a:xfrm>
          <a:prstGeom prst="rect">
            <a:avLst/>
          </a:prstGeom>
          <a:solidFill>
            <a:srgbClr val="00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6263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Succession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905000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Share your wisdom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Find your replacement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Become a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962400"/>
            <a:ext cx="44196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4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3581400" cy="1066800"/>
          </a:xfrm>
          <a:prstGeom prst="rect">
            <a:avLst/>
          </a:prstGeom>
          <a:solidFill>
            <a:srgbClr val="00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6263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Thank you!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667000"/>
            <a:ext cx="591670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3581400" cy="1066800"/>
          </a:xfrm>
          <a:prstGeom prst="rect">
            <a:avLst/>
          </a:prstGeom>
          <a:solidFill>
            <a:srgbClr val="00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6263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Overview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981200"/>
            <a:ext cx="6553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Why building safety?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Entry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Career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Career path components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Milestones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Succession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0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3581400" cy="1066800"/>
          </a:xfrm>
          <a:prstGeom prst="rect">
            <a:avLst/>
          </a:prstGeom>
          <a:solidFill>
            <a:srgbClr val="00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6263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Why Building Safety?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057400"/>
            <a:ext cx="6553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Expanding opportunities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NIBS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Alternative to college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Clear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Portability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200400"/>
            <a:ext cx="2567241" cy="332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8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3581400" cy="1066800"/>
          </a:xfrm>
          <a:prstGeom prst="rect">
            <a:avLst/>
          </a:prstGeom>
          <a:solidFill>
            <a:srgbClr val="00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6263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Entry Point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981200"/>
            <a:ext cx="6553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High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College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Design professionals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Military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Construction trades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Career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4038600"/>
            <a:ext cx="2442924" cy="244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7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3581400" cy="1066800"/>
          </a:xfrm>
          <a:prstGeom prst="rect">
            <a:avLst/>
          </a:prstGeom>
          <a:solidFill>
            <a:srgbClr val="00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6263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Career Options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752600"/>
            <a:ext cx="84582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Public sector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Building department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Fire prevention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PMG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Private sector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BSSP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Consultant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962400"/>
            <a:ext cx="4334933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9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3581400" cy="1066800"/>
          </a:xfrm>
          <a:prstGeom prst="rect">
            <a:avLst/>
          </a:prstGeom>
          <a:solidFill>
            <a:srgbClr val="00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6263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Career Path Components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1828800"/>
            <a:ext cx="65532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Passion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Network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Training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Administrative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Credential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Advanced (combination)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133600"/>
            <a:ext cx="3276600" cy="36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7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600200"/>
            <a:ext cx="5257800" cy="50377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152400"/>
            <a:ext cx="3581400" cy="1066800"/>
          </a:xfrm>
          <a:prstGeom prst="rect">
            <a:avLst/>
          </a:prstGeom>
          <a:solidFill>
            <a:srgbClr val="00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6263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Resources – Safety 2.0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8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3581400" cy="1066800"/>
          </a:xfrm>
          <a:prstGeom prst="rect">
            <a:avLst/>
          </a:prstGeom>
          <a:solidFill>
            <a:srgbClr val="00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62633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Resources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1676401"/>
            <a:ext cx="6350647" cy="473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5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905000"/>
            <a:ext cx="7307704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62633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Residential Building Inspector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D3E73DD3975E42AC1E1E7DD50AEAAA" ma:contentTypeVersion="8" ma:contentTypeDescription="Create a new document." ma:contentTypeScope="" ma:versionID="b991f7a3dc9fd7f89a5c373c34fea51a">
  <xsd:schema xmlns:xsd="http://www.w3.org/2001/XMLSchema" xmlns:xs="http://www.w3.org/2001/XMLSchema" xmlns:p="http://schemas.microsoft.com/office/2006/metadata/properties" xmlns:ns2="67c1d991-8c73-4336-b3c2-17628297114b" xmlns:ns3="fedf4e7a-b317-401e-b8be-b4135a4f07df" targetNamespace="http://schemas.microsoft.com/office/2006/metadata/properties" ma:root="true" ma:fieldsID="9ac9283a91c6e1c795cffbb681a2d8a8" ns2:_="" ns3:_="">
    <xsd:import namespace="67c1d991-8c73-4336-b3c2-17628297114b"/>
    <xsd:import namespace="fedf4e7a-b317-401e-b8be-b4135a4f07d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1d991-8c73-4336-b3c2-17628297114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f4e7a-b317-401e-b8be-b4135a4f07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589DEFF-F986-4D65-B846-97978FC5602E}">
  <ds:schemaRefs>
    <ds:schemaRef ds:uri="http://purl.org/dc/dcmitype/"/>
    <ds:schemaRef ds:uri="http://www.w3.org/XML/1998/namespace"/>
    <ds:schemaRef ds:uri="67c1d991-8c73-4336-b3c2-17628297114b"/>
    <ds:schemaRef ds:uri="http://purl.org/dc/elements/1.1/"/>
    <ds:schemaRef ds:uri="http://schemas.microsoft.com/office/2006/metadata/properties"/>
    <ds:schemaRef ds:uri="http://schemas.microsoft.com/office/2006/documentManagement/types"/>
    <ds:schemaRef ds:uri="fedf4e7a-b317-401e-b8be-b4135a4f07df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AD12E78-DDDF-44DB-8EBE-802FDD8229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c1d991-8c73-4336-b3c2-17628297114b"/>
    <ds:schemaRef ds:uri="fedf4e7a-b317-401e-b8be-b4135a4f07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4550B0-20E4-4DE2-84B3-4ADCE9BDD30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2950</TotalTime>
  <Words>195</Words>
  <Application>Microsoft Office PowerPoint</Application>
  <PresentationFormat>On-screen Show (4:3)</PresentationFormat>
  <Paragraphs>89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Narrow</vt:lpstr>
      <vt:lpstr>Calibri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Carmel Gieson</dc:creator>
  <cp:lastModifiedBy>Ron Piester</cp:lastModifiedBy>
  <cp:revision>178</cp:revision>
  <dcterms:created xsi:type="dcterms:W3CDTF">2013-04-12T18:14:42Z</dcterms:created>
  <dcterms:modified xsi:type="dcterms:W3CDTF">2019-06-04T13:39:13Z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0x0101006FD3E73DD3975E42AC1E1E7DD50AEAAA</vt:lpwstr>
  </property>
</Properties>
</file>