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4" r:id="rId4"/>
    <p:sldId id="258" r:id="rId5"/>
    <p:sldId id="267" r:id="rId6"/>
    <p:sldId id="259" r:id="rId7"/>
    <p:sldId id="260" r:id="rId8"/>
    <p:sldId id="268" r:id="rId9"/>
    <p:sldId id="261" r:id="rId10"/>
    <p:sldId id="266" r:id="rId11"/>
    <p:sldId id="263" r:id="rId12"/>
    <p:sldId id="269" r:id="rId13"/>
    <p:sldId id="262" r:id="rId14"/>
    <p:sldId id="270" r:id="rId15"/>
    <p:sldId id="271" r:id="rId16"/>
    <p:sldId id="265"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2" autoAdjust="0"/>
    <p:restoredTop sz="94660"/>
  </p:normalViewPr>
  <p:slideViewPr>
    <p:cSldViewPr snapToGrid="0">
      <p:cViewPr varScale="1">
        <p:scale>
          <a:sx n="90" d="100"/>
          <a:sy n="90" d="100"/>
        </p:scale>
        <p:origin x="84" y="5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6/12/2018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6/12/2018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6/12/2018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6/12/2018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6/12/2018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6/12/2018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6/12/2018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6/12/2018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6/12/2018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6/12/2018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6/12/2018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6/12/2018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6/12/2018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6/12/2018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6/12/2018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6/12/2018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6/12/2018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6/12/2018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cciccprogram@gmai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AA0C9-8196-43BA-BC0E-EF930BC41744}"/>
              </a:ext>
            </a:extLst>
          </p:cNvPr>
          <p:cNvSpPr>
            <a:spLocks noGrp="1"/>
          </p:cNvSpPr>
          <p:nvPr>
            <p:ph type="ctrTitle"/>
          </p:nvPr>
        </p:nvSpPr>
        <p:spPr/>
        <p:txBody>
          <a:bodyPr/>
          <a:lstStyle/>
          <a:p>
            <a:r>
              <a:rPr lang="en-US" dirty="0"/>
              <a:t>Running </a:t>
            </a:r>
            <a:r>
              <a:rPr lang="en-US"/>
              <a:t>Efficient </a:t>
            </a:r>
            <a:br>
              <a:rPr lang="en-US"/>
            </a:br>
            <a:r>
              <a:rPr lang="en-US"/>
              <a:t>								&amp; </a:t>
            </a:r>
            <a:br>
              <a:rPr lang="en-US"/>
            </a:br>
            <a:r>
              <a:rPr lang="en-US"/>
              <a:t>Effective Meetings  </a:t>
            </a:r>
            <a:endParaRPr lang="en-US" dirty="0"/>
          </a:p>
        </p:txBody>
      </p:sp>
      <p:sp>
        <p:nvSpPr>
          <p:cNvPr id="3" name="Subtitle 2">
            <a:extLst>
              <a:ext uri="{FF2B5EF4-FFF2-40B4-BE49-F238E27FC236}">
                <a16:creationId xmlns:a16="http://schemas.microsoft.com/office/drawing/2014/main" id="{61C86643-FAF0-4E60-895B-767197C4DC52}"/>
              </a:ext>
            </a:extLst>
          </p:cNvPr>
          <p:cNvSpPr>
            <a:spLocks noGrp="1"/>
          </p:cNvSpPr>
          <p:nvPr>
            <p:ph type="subTitle" idx="1"/>
          </p:nvPr>
        </p:nvSpPr>
        <p:spPr/>
        <p:txBody>
          <a:bodyPr/>
          <a:lstStyle/>
          <a:p>
            <a:r>
              <a:rPr lang="en-US" dirty="0"/>
              <a:t>Thomas Pitchford, President Colorado Chapter ICC</a:t>
            </a:r>
          </a:p>
        </p:txBody>
      </p:sp>
    </p:spTree>
    <p:extLst>
      <p:ext uri="{BB962C8B-B14F-4D97-AF65-F5344CB8AC3E}">
        <p14:creationId xmlns:p14="http://schemas.microsoft.com/office/powerpoint/2010/main" val="36007501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9B6CD-0B78-4A3A-A958-F71426CE8E63}"/>
              </a:ext>
            </a:extLst>
          </p:cNvPr>
          <p:cNvSpPr>
            <a:spLocks noGrp="1"/>
          </p:cNvSpPr>
          <p:nvPr>
            <p:ph type="title"/>
          </p:nvPr>
        </p:nvSpPr>
        <p:spPr/>
        <p:txBody>
          <a:bodyPr/>
          <a:lstStyle/>
          <a:p>
            <a:r>
              <a:rPr lang="en-US" dirty="0"/>
              <a:t>Conduct Chapter Business</a:t>
            </a:r>
          </a:p>
        </p:txBody>
      </p:sp>
      <p:sp>
        <p:nvSpPr>
          <p:cNvPr id="3" name="Content Placeholder 2">
            <a:extLst>
              <a:ext uri="{FF2B5EF4-FFF2-40B4-BE49-F238E27FC236}">
                <a16:creationId xmlns:a16="http://schemas.microsoft.com/office/drawing/2014/main" id="{53D35948-D8AB-4831-BBA8-2C182B893195}"/>
              </a:ext>
            </a:extLst>
          </p:cNvPr>
          <p:cNvSpPr>
            <a:spLocks noGrp="1"/>
          </p:cNvSpPr>
          <p:nvPr>
            <p:ph idx="1"/>
          </p:nvPr>
        </p:nvSpPr>
        <p:spPr>
          <a:xfrm>
            <a:off x="1104293" y="1646506"/>
            <a:ext cx="9816421" cy="3358247"/>
          </a:xfrm>
        </p:spPr>
        <p:txBody>
          <a:bodyPr/>
          <a:lstStyle/>
          <a:p>
            <a:r>
              <a:rPr lang="en-US" sz="1900" dirty="0"/>
              <a:t>Hold your Business Meetings at your Chapter Meetings</a:t>
            </a:r>
          </a:p>
          <a:p>
            <a:endParaRPr lang="en-US" sz="1900" dirty="0"/>
          </a:p>
          <a:p>
            <a:pPr lvl="1"/>
            <a:r>
              <a:rPr lang="en-US" sz="1900" dirty="0"/>
              <a:t>Keeps members around the State or Region informed on the Business of your Chapter.</a:t>
            </a:r>
          </a:p>
          <a:p>
            <a:pPr lvl="1"/>
            <a:r>
              <a:rPr lang="en-US" sz="1900" dirty="0"/>
              <a:t>If you have multiple chapters in your State or Region it allows communication and updates from those representatives as well.</a:t>
            </a:r>
          </a:p>
          <a:p>
            <a:pPr lvl="1"/>
            <a:r>
              <a:rPr lang="en-US" sz="1900" dirty="0"/>
              <a:t>Keeps your members engaged in the daily operations of your organization.</a:t>
            </a:r>
          </a:p>
          <a:p>
            <a:pPr lvl="1"/>
            <a:r>
              <a:rPr lang="en-US" sz="1900" dirty="0"/>
              <a:t>Promote communication by having liaison's from your board to other organizations.</a:t>
            </a:r>
          </a:p>
          <a:p>
            <a:pPr marL="0" indent="0">
              <a:buNone/>
            </a:pPr>
            <a:endParaRPr lang="en-US" dirty="0"/>
          </a:p>
        </p:txBody>
      </p:sp>
    </p:spTree>
    <p:extLst>
      <p:ext uri="{BB962C8B-B14F-4D97-AF65-F5344CB8AC3E}">
        <p14:creationId xmlns:p14="http://schemas.microsoft.com/office/powerpoint/2010/main" val="19599512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9DE5A-35E2-49A9-ADAF-5149FA2D509D}"/>
              </a:ext>
            </a:extLst>
          </p:cNvPr>
          <p:cNvSpPr>
            <a:spLocks noGrp="1"/>
          </p:cNvSpPr>
          <p:nvPr>
            <p:ph type="title"/>
          </p:nvPr>
        </p:nvSpPr>
        <p:spPr/>
        <p:txBody>
          <a:bodyPr/>
          <a:lstStyle/>
          <a:p>
            <a:r>
              <a:rPr lang="en-US" dirty="0"/>
              <a:t>Meeting Registration</a:t>
            </a:r>
          </a:p>
        </p:txBody>
      </p:sp>
      <p:sp>
        <p:nvSpPr>
          <p:cNvPr id="3" name="Content Placeholder 2">
            <a:extLst>
              <a:ext uri="{FF2B5EF4-FFF2-40B4-BE49-F238E27FC236}">
                <a16:creationId xmlns:a16="http://schemas.microsoft.com/office/drawing/2014/main" id="{5C05CFF0-A39B-4D23-8586-B57253A4F2BA}"/>
              </a:ext>
            </a:extLst>
          </p:cNvPr>
          <p:cNvSpPr>
            <a:spLocks noGrp="1"/>
          </p:cNvSpPr>
          <p:nvPr>
            <p:ph idx="1"/>
          </p:nvPr>
        </p:nvSpPr>
        <p:spPr>
          <a:xfrm>
            <a:off x="1104293" y="1572569"/>
            <a:ext cx="8946541" cy="2951835"/>
          </a:xfrm>
        </p:spPr>
        <p:txBody>
          <a:bodyPr>
            <a:normAutofit/>
          </a:bodyPr>
          <a:lstStyle/>
          <a:p>
            <a:r>
              <a:rPr lang="en-US" sz="1900" dirty="0"/>
              <a:t>Registration Fees – </a:t>
            </a:r>
          </a:p>
          <a:p>
            <a:endParaRPr lang="en-US" sz="1900" dirty="0"/>
          </a:p>
          <a:p>
            <a:pPr lvl="1"/>
            <a:r>
              <a:rPr lang="en-US" sz="1900" dirty="0"/>
              <a:t>Keep as low as possible no more than $50 per day per student, the lower the costs the greater the attendance and your profits will increase vs. higher registration and fewer students.  </a:t>
            </a:r>
          </a:p>
          <a:p>
            <a:pPr lvl="1"/>
            <a:r>
              <a:rPr lang="en-US" sz="1900" dirty="0"/>
              <a:t>If you have a single expensive meeting make it a Annual Business Meeting or yearly celebration of your Chapter </a:t>
            </a:r>
          </a:p>
          <a:p>
            <a:endParaRPr lang="en-US" dirty="0"/>
          </a:p>
        </p:txBody>
      </p:sp>
    </p:spTree>
    <p:extLst>
      <p:ext uri="{BB962C8B-B14F-4D97-AF65-F5344CB8AC3E}">
        <p14:creationId xmlns:p14="http://schemas.microsoft.com/office/powerpoint/2010/main" val="24271275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9DE5A-35E2-49A9-ADAF-5149FA2D509D}"/>
              </a:ext>
            </a:extLst>
          </p:cNvPr>
          <p:cNvSpPr>
            <a:spLocks noGrp="1"/>
          </p:cNvSpPr>
          <p:nvPr>
            <p:ph type="title"/>
          </p:nvPr>
        </p:nvSpPr>
        <p:spPr/>
        <p:txBody>
          <a:bodyPr/>
          <a:lstStyle/>
          <a:p>
            <a:r>
              <a:rPr lang="en-US" dirty="0"/>
              <a:t>Food &amp; the Fun Stuff</a:t>
            </a:r>
          </a:p>
        </p:txBody>
      </p:sp>
      <p:sp>
        <p:nvSpPr>
          <p:cNvPr id="3" name="Content Placeholder 2">
            <a:extLst>
              <a:ext uri="{FF2B5EF4-FFF2-40B4-BE49-F238E27FC236}">
                <a16:creationId xmlns:a16="http://schemas.microsoft.com/office/drawing/2014/main" id="{5C05CFF0-A39B-4D23-8586-B57253A4F2BA}"/>
              </a:ext>
            </a:extLst>
          </p:cNvPr>
          <p:cNvSpPr>
            <a:spLocks noGrp="1"/>
          </p:cNvSpPr>
          <p:nvPr>
            <p:ph idx="1"/>
          </p:nvPr>
        </p:nvSpPr>
        <p:spPr>
          <a:xfrm>
            <a:off x="1104293" y="1738302"/>
            <a:ext cx="8946541" cy="3381396"/>
          </a:xfrm>
        </p:spPr>
        <p:txBody>
          <a:bodyPr>
            <a:normAutofit/>
          </a:bodyPr>
          <a:lstStyle/>
          <a:p>
            <a:r>
              <a:rPr lang="en-US" dirty="0"/>
              <a:t>Meals don’t have to  be extravagant!   </a:t>
            </a:r>
          </a:p>
          <a:p>
            <a:pPr lvl="1"/>
            <a:r>
              <a:rPr lang="en-US" dirty="0"/>
              <a:t>Local  restaurant's give great pricing and it supports the hometown </a:t>
            </a:r>
          </a:p>
          <a:p>
            <a:pPr lvl="1"/>
            <a:r>
              <a:rPr lang="en-US" dirty="0"/>
              <a:t>Buy a hot pot and a coffee pot – much less expensive than Starbucks</a:t>
            </a:r>
          </a:p>
          <a:p>
            <a:pPr lvl="1"/>
            <a:r>
              <a:rPr lang="en-US" dirty="0"/>
              <a:t>Soup and Salad or lunchmeat platter from the grocery store</a:t>
            </a:r>
          </a:p>
          <a:p>
            <a:pPr lvl="1"/>
            <a:r>
              <a:rPr lang="en-US" dirty="0"/>
              <a:t>Keep a cooler of pop and water from a warehouse store.</a:t>
            </a:r>
          </a:p>
          <a:p>
            <a:endParaRPr lang="en-US" dirty="0"/>
          </a:p>
          <a:p>
            <a:r>
              <a:rPr lang="en-US" dirty="0"/>
              <a:t>Door prizes donated by local departments or industry.</a:t>
            </a:r>
          </a:p>
        </p:txBody>
      </p:sp>
    </p:spTree>
    <p:extLst>
      <p:ext uri="{BB962C8B-B14F-4D97-AF65-F5344CB8AC3E}">
        <p14:creationId xmlns:p14="http://schemas.microsoft.com/office/powerpoint/2010/main" val="40443702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A050C-C3AC-4B01-B32F-1F1583899D1A}"/>
              </a:ext>
            </a:extLst>
          </p:cNvPr>
          <p:cNvSpPr>
            <a:spLocks noGrp="1"/>
          </p:cNvSpPr>
          <p:nvPr>
            <p:ph type="title"/>
          </p:nvPr>
        </p:nvSpPr>
        <p:spPr>
          <a:xfrm>
            <a:off x="646111" y="452718"/>
            <a:ext cx="9805828" cy="999905"/>
          </a:xfrm>
        </p:spPr>
        <p:txBody>
          <a:bodyPr/>
          <a:lstStyle/>
          <a:p>
            <a:r>
              <a:rPr lang="en-US" dirty="0"/>
              <a:t>Meeting Costs – keeping them down</a:t>
            </a:r>
          </a:p>
        </p:txBody>
      </p:sp>
      <p:sp>
        <p:nvSpPr>
          <p:cNvPr id="3" name="Content Placeholder 2">
            <a:extLst>
              <a:ext uri="{FF2B5EF4-FFF2-40B4-BE49-F238E27FC236}">
                <a16:creationId xmlns:a16="http://schemas.microsoft.com/office/drawing/2014/main" id="{92658632-B41B-47DB-811F-AC94C3E82629}"/>
              </a:ext>
            </a:extLst>
          </p:cNvPr>
          <p:cNvSpPr>
            <a:spLocks noGrp="1"/>
          </p:cNvSpPr>
          <p:nvPr>
            <p:ph idx="1"/>
          </p:nvPr>
        </p:nvSpPr>
        <p:spPr>
          <a:xfrm>
            <a:off x="1103312" y="1452623"/>
            <a:ext cx="10448222" cy="3646025"/>
          </a:xfrm>
        </p:spPr>
        <p:txBody>
          <a:bodyPr>
            <a:normAutofit/>
          </a:bodyPr>
          <a:lstStyle/>
          <a:p>
            <a:r>
              <a:rPr lang="en-US" sz="1900" dirty="0"/>
              <a:t>Free meeting room space:</a:t>
            </a:r>
          </a:p>
          <a:p>
            <a:pPr marL="0" indent="0">
              <a:buNone/>
            </a:pPr>
            <a:endParaRPr lang="en-US" sz="1900" dirty="0"/>
          </a:p>
          <a:p>
            <a:pPr lvl="1"/>
            <a:r>
              <a:rPr lang="en-US" sz="1900" dirty="0"/>
              <a:t>Local recreation, senior or community centers </a:t>
            </a:r>
          </a:p>
          <a:p>
            <a:pPr lvl="1"/>
            <a:r>
              <a:rPr lang="en-US" sz="1900" dirty="0"/>
              <a:t>Council or Commissioner meeting rooms </a:t>
            </a:r>
          </a:p>
          <a:p>
            <a:pPr lvl="1"/>
            <a:r>
              <a:rPr lang="en-US" sz="1900" dirty="0"/>
              <a:t>Fire Department training rooms </a:t>
            </a:r>
          </a:p>
          <a:p>
            <a:pPr lvl="1"/>
            <a:r>
              <a:rPr lang="en-US" sz="1900" dirty="0"/>
              <a:t>Fairgrounds exhibit halls</a:t>
            </a:r>
          </a:p>
          <a:p>
            <a:pPr lvl="1"/>
            <a:r>
              <a:rPr lang="en-US" sz="1900" dirty="0"/>
              <a:t>HBA Offices</a:t>
            </a:r>
          </a:p>
          <a:p>
            <a:pPr lvl="1"/>
            <a:r>
              <a:rPr lang="en-US" sz="1900" dirty="0"/>
              <a:t>Building Department Meeting Rooms</a:t>
            </a:r>
          </a:p>
          <a:p>
            <a:pPr marL="0" indent="0">
              <a:buNone/>
            </a:pPr>
            <a:endParaRPr lang="en-US" dirty="0"/>
          </a:p>
        </p:txBody>
      </p:sp>
    </p:spTree>
    <p:extLst>
      <p:ext uri="{BB962C8B-B14F-4D97-AF65-F5344CB8AC3E}">
        <p14:creationId xmlns:p14="http://schemas.microsoft.com/office/powerpoint/2010/main" val="5693199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A050C-C3AC-4B01-B32F-1F1583899D1A}"/>
              </a:ext>
            </a:extLst>
          </p:cNvPr>
          <p:cNvSpPr>
            <a:spLocks noGrp="1"/>
          </p:cNvSpPr>
          <p:nvPr>
            <p:ph type="title"/>
          </p:nvPr>
        </p:nvSpPr>
        <p:spPr>
          <a:xfrm>
            <a:off x="646111" y="452718"/>
            <a:ext cx="9805828" cy="999905"/>
          </a:xfrm>
        </p:spPr>
        <p:txBody>
          <a:bodyPr/>
          <a:lstStyle/>
          <a:p>
            <a:r>
              <a:rPr lang="en-US" dirty="0"/>
              <a:t>Meeting Costs – keeping them down</a:t>
            </a:r>
          </a:p>
        </p:txBody>
      </p:sp>
      <p:sp>
        <p:nvSpPr>
          <p:cNvPr id="3" name="Content Placeholder 2">
            <a:extLst>
              <a:ext uri="{FF2B5EF4-FFF2-40B4-BE49-F238E27FC236}">
                <a16:creationId xmlns:a16="http://schemas.microsoft.com/office/drawing/2014/main" id="{92658632-B41B-47DB-811F-AC94C3E82629}"/>
              </a:ext>
            </a:extLst>
          </p:cNvPr>
          <p:cNvSpPr>
            <a:spLocks noGrp="1"/>
          </p:cNvSpPr>
          <p:nvPr>
            <p:ph idx="1"/>
          </p:nvPr>
        </p:nvSpPr>
        <p:spPr>
          <a:xfrm>
            <a:off x="1091737" y="1597307"/>
            <a:ext cx="9580121" cy="2801073"/>
          </a:xfrm>
        </p:spPr>
        <p:txBody>
          <a:bodyPr>
            <a:normAutofit/>
          </a:bodyPr>
          <a:lstStyle/>
          <a:p>
            <a:r>
              <a:rPr lang="en-US" dirty="0"/>
              <a:t>Use Chapter Member knowledge for short segment classes to start.  1-2 hour segments if they have not taught before.  If they are more seasoned 3-6 hour segments.</a:t>
            </a:r>
          </a:p>
          <a:p>
            <a:pPr marL="0" indent="0">
              <a:buNone/>
            </a:pPr>
            <a:endParaRPr lang="en-US" dirty="0"/>
          </a:p>
          <a:p>
            <a:r>
              <a:rPr lang="en-US" dirty="0"/>
              <a:t>Most chapter’s have that one guy or gal that is really good at plumbing inspections or solar </a:t>
            </a:r>
            <a:r>
              <a:rPr lang="en-US" dirty="0" err="1"/>
              <a:t>pv</a:t>
            </a:r>
            <a:r>
              <a:rPr lang="en-US" dirty="0"/>
              <a:t> inspections, energy or plan review.</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140315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A050C-C3AC-4B01-B32F-1F1583899D1A}"/>
              </a:ext>
            </a:extLst>
          </p:cNvPr>
          <p:cNvSpPr>
            <a:spLocks noGrp="1"/>
          </p:cNvSpPr>
          <p:nvPr>
            <p:ph type="title"/>
          </p:nvPr>
        </p:nvSpPr>
        <p:spPr>
          <a:xfrm>
            <a:off x="646111" y="452718"/>
            <a:ext cx="9805828" cy="999905"/>
          </a:xfrm>
        </p:spPr>
        <p:txBody>
          <a:bodyPr/>
          <a:lstStyle/>
          <a:p>
            <a:r>
              <a:rPr lang="en-US" dirty="0"/>
              <a:t>Meeting Costs – keeping them down</a:t>
            </a:r>
          </a:p>
        </p:txBody>
      </p:sp>
      <p:sp>
        <p:nvSpPr>
          <p:cNvPr id="3" name="Content Placeholder 2">
            <a:extLst>
              <a:ext uri="{FF2B5EF4-FFF2-40B4-BE49-F238E27FC236}">
                <a16:creationId xmlns:a16="http://schemas.microsoft.com/office/drawing/2014/main" id="{92658632-B41B-47DB-811F-AC94C3E82629}"/>
              </a:ext>
            </a:extLst>
          </p:cNvPr>
          <p:cNvSpPr>
            <a:spLocks noGrp="1"/>
          </p:cNvSpPr>
          <p:nvPr>
            <p:ph idx="1"/>
          </p:nvPr>
        </p:nvSpPr>
        <p:spPr>
          <a:xfrm>
            <a:off x="1103312" y="1452624"/>
            <a:ext cx="10448222" cy="3096228"/>
          </a:xfrm>
        </p:spPr>
        <p:txBody>
          <a:bodyPr>
            <a:normAutofit/>
          </a:bodyPr>
          <a:lstStyle/>
          <a:p>
            <a:r>
              <a:rPr lang="en-US" sz="1900" dirty="0"/>
              <a:t>Utilize Industry for your classes</a:t>
            </a:r>
          </a:p>
          <a:p>
            <a:pPr marL="0" indent="0">
              <a:buNone/>
            </a:pPr>
            <a:endParaRPr lang="en-US" sz="1900" dirty="0"/>
          </a:p>
          <a:p>
            <a:pPr lvl="1"/>
            <a:r>
              <a:rPr lang="en-US" sz="1900" dirty="0"/>
              <a:t>American Wood Council</a:t>
            </a:r>
          </a:p>
          <a:p>
            <a:pPr lvl="1"/>
            <a:r>
              <a:rPr lang="en-US" sz="1900" dirty="0"/>
              <a:t>SMACNA</a:t>
            </a:r>
          </a:p>
          <a:p>
            <a:pPr lvl="1"/>
            <a:r>
              <a:rPr lang="en-US" sz="1900" dirty="0"/>
              <a:t>American Gyp Association</a:t>
            </a:r>
          </a:p>
          <a:p>
            <a:pPr lvl="1"/>
            <a:r>
              <a:rPr lang="en-US" sz="1900" dirty="0"/>
              <a:t>Concrete Association</a:t>
            </a:r>
          </a:p>
          <a:p>
            <a:pPr lvl="1"/>
            <a:r>
              <a:rPr lang="en-US" sz="1900" dirty="0"/>
              <a:t>State Offices (Public Health, Licensing, Oil &amp; Gas, Conveyances)</a:t>
            </a:r>
          </a:p>
          <a:p>
            <a:endParaRPr lang="en-US" dirty="0"/>
          </a:p>
        </p:txBody>
      </p:sp>
    </p:spTree>
    <p:extLst>
      <p:ext uri="{BB962C8B-B14F-4D97-AF65-F5344CB8AC3E}">
        <p14:creationId xmlns:p14="http://schemas.microsoft.com/office/powerpoint/2010/main" val="32366425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6B730-545D-4EB0-85EF-ABD31DC6CF7E}"/>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D4A1D2F0-5FA8-455B-B481-A7C9F0BDB839}"/>
              </a:ext>
            </a:extLst>
          </p:cNvPr>
          <p:cNvSpPr>
            <a:spLocks noGrp="1"/>
          </p:cNvSpPr>
          <p:nvPr>
            <p:ph idx="1"/>
          </p:nvPr>
        </p:nvSpPr>
        <p:spPr>
          <a:xfrm>
            <a:off x="1103312" y="2052918"/>
            <a:ext cx="9319691" cy="4195481"/>
          </a:xfrm>
        </p:spPr>
        <p:txBody>
          <a:bodyPr>
            <a:normAutofit/>
          </a:bodyPr>
          <a:lstStyle/>
          <a:p>
            <a:endParaRPr lang="en-US" dirty="0"/>
          </a:p>
          <a:p>
            <a:r>
              <a:rPr lang="en-US" dirty="0"/>
              <a:t>Thomas Pitchford</a:t>
            </a:r>
          </a:p>
          <a:p>
            <a:pPr marL="457200" lvl="1" indent="0">
              <a:buNone/>
            </a:pPr>
            <a:r>
              <a:rPr lang="en-US" dirty="0"/>
              <a:t>President, Colorado Chapter ICC  </a:t>
            </a:r>
          </a:p>
          <a:p>
            <a:pPr marL="0" indent="0">
              <a:buNone/>
            </a:pPr>
            <a:r>
              <a:rPr lang="en-US" dirty="0"/>
              <a:t>	</a:t>
            </a:r>
            <a:r>
              <a:rPr lang="en-US" dirty="0" smtClean="0"/>
              <a:t>(303)-486-5777</a:t>
            </a:r>
            <a:endParaRPr lang="en-US" dirty="0"/>
          </a:p>
          <a:p>
            <a:r>
              <a:rPr lang="en-US" dirty="0"/>
              <a:t>Contact us:</a:t>
            </a:r>
          </a:p>
          <a:p>
            <a:pPr marL="457200" lvl="1" indent="0">
              <a:buNone/>
            </a:pPr>
            <a:r>
              <a:rPr lang="en-US" dirty="0"/>
              <a:t>Colorado Chapter ICC Program Committee</a:t>
            </a:r>
          </a:p>
          <a:p>
            <a:pPr marL="457200" lvl="1" indent="0">
              <a:buNone/>
            </a:pPr>
            <a:r>
              <a:rPr lang="en-US" dirty="0">
                <a:hlinkClick r:id="rId2"/>
              </a:rPr>
              <a:t>cciccprogram@gmail.com</a:t>
            </a:r>
            <a:endParaRPr lang="en-US" dirty="0"/>
          </a:p>
          <a:p>
            <a:pPr marL="457200" lvl="1" indent="0">
              <a:buNone/>
            </a:pPr>
            <a:r>
              <a:rPr lang="en-US" dirty="0"/>
              <a:t>970-485-5278 – Janine Snyder, Tim Moroney, Jessica Sorenson, Tom Pitchford</a:t>
            </a:r>
          </a:p>
          <a:p>
            <a:endParaRPr lang="en-US" dirty="0"/>
          </a:p>
          <a:p>
            <a:endParaRPr lang="en-US" dirty="0"/>
          </a:p>
        </p:txBody>
      </p:sp>
    </p:spTree>
    <p:extLst>
      <p:ext uri="{BB962C8B-B14F-4D97-AF65-F5344CB8AC3E}">
        <p14:creationId xmlns:p14="http://schemas.microsoft.com/office/powerpoint/2010/main" val="32968457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8ACCF-B957-4FE8-BC88-BA97BA9E209E}"/>
              </a:ext>
            </a:extLst>
          </p:cNvPr>
          <p:cNvSpPr>
            <a:spLocks noGrp="1"/>
          </p:cNvSpPr>
          <p:nvPr>
            <p:ph type="title"/>
          </p:nvPr>
        </p:nvSpPr>
        <p:spPr/>
        <p:txBody>
          <a:bodyPr/>
          <a:lstStyle/>
          <a:p>
            <a:r>
              <a:rPr lang="en-US" dirty="0"/>
              <a:t>Getting Started</a:t>
            </a:r>
          </a:p>
        </p:txBody>
      </p:sp>
      <p:sp>
        <p:nvSpPr>
          <p:cNvPr id="3" name="Content Placeholder 2">
            <a:extLst>
              <a:ext uri="{FF2B5EF4-FFF2-40B4-BE49-F238E27FC236}">
                <a16:creationId xmlns:a16="http://schemas.microsoft.com/office/drawing/2014/main" id="{68024980-8321-4C5B-A77E-ED5F806A7C05}"/>
              </a:ext>
            </a:extLst>
          </p:cNvPr>
          <p:cNvSpPr>
            <a:spLocks noGrp="1"/>
          </p:cNvSpPr>
          <p:nvPr>
            <p:ph idx="1"/>
          </p:nvPr>
        </p:nvSpPr>
        <p:spPr>
          <a:xfrm>
            <a:off x="1104293" y="1288989"/>
            <a:ext cx="8946541" cy="4195481"/>
          </a:xfrm>
        </p:spPr>
        <p:txBody>
          <a:bodyPr>
            <a:normAutofit lnSpcReduction="10000"/>
          </a:bodyPr>
          <a:lstStyle/>
          <a:p>
            <a:pPr marL="0" indent="0">
              <a:buNone/>
            </a:pPr>
            <a:endParaRPr lang="en-US" dirty="0" smtClean="0"/>
          </a:p>
          <a:p>
            <a:r>
              <a:rPr lang="en-US" dirty="0" smtClean="0"/>
              <a:t>HISTORY OF THE COLORADO CHAPTER ICC MEETINGS</a:t>
            </a:r>
          </a:p>
          <a:p>
            <a:r>
              <a:rPr lang="en-US" dirty="0" smtClean="0"/>
              <a:t>LOCATION</a:t>
            </a:r>
            <a:r>
              <a:rPr lang="en-US" dirty="0"/>
              <a:t>, LOCATION, LOCATION</a:t>
            </a:r>
          </a:p>
          <a:p>
            <a:r>
              <a:rPr lang="en-US" dirty="0"/>
              <a:t>PROMOTE YOUR MEETING</a:t>
            </a:r>
          </a:p>
          <a:p>
            <a:r>
              <a:rPr lang="en-US" dirty="0"/>
              <a:t>QUALITY INSTRUCTION / EDUCATION</a:t>
            </a:r>
          </a:p>
          <a:p>
            <a:r>
              <a:rPr lang="en-US" dirty="0"/>
              <a:t>PREFERRED PROVIDER CEU’s</a:t>
            </a:r>
          </a:p>
          <a:p>
            <a:r>
              <a:rPr lang="en-US" dirty="0"/>
              <a:t>CONDUCT CHAPTER BUSINESS MEETING</a:t>
            </a:r>
          </a:p>
          <a:p>
            <a:r>
              <a:rPr lang="en-US" dirty="0"/>
              <a:t>MEETING REGISTRATION, FOOD  and FUN STUFF (Door Prizes)</a:t>
            </a:r>
          </a:p>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18847679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742EA-7698-4373-8AE8-3158AAD010F9}"/>
              </a:ext>
            </a:extLst>
          </p:cNvPr>
          <p:cNvSpPr>
            <a:spLocks noGrp="1"/>
          </p:cNvSpPr>
          <p:nvPr>
            <p:ph type="title"/>
          </p:nvPr>
        </p:nvSpPr>
        <p:spPr/>
        <p:txBody>
          <a:bodyPr/>
          <a:lstStyle/>
          <a:p>
            <a:r>
              <a:rPr lang="en-US" dirty="0"/>
              <a:t>History</a:t>
            </a:r>
          </a:p>
        </p:txBody>
      </p:sp>
      <p:sp>
        <p:nvSpPr>
          <p:cNvPr id="3" name="Content Placeholder 2">
            <a:extLst>
              <a:ext uri="{FF2B5EF4-FFF2-40B4-BE49-F238E27FC236}">
                <a16:creationId xmlns:a16="http://schemas.microsoft.com/office/drawing/2014/main" id="{8F99AB83-FDC5-4963-B4AD-F91F1129DC39}"/>
              </a:ext>
            </a:extLst>
          </p:cNvPr>
          <p:cNvSpPr>
            <a:spLocks noGrp="1"/>
          </p:cNvSpPr>
          <p:nvPr>
            <p:ph idx="1"/>
          </p:nvPr>
        </p:nvSpPr>
        <p:spPr>
          <a:xfrm>
            <a:off x="773433" y="1250066"/>
            <a:ext cx="10546607" cy="4016415"/>
          </a:xfrm>
        </p:spPr>
        <p:txBody>
          <a:bodyPr>
            <a:normAutofit fontScale="92500" lnSpcReduction="10000"/>
          </a:bodyPr>
          <a:lstStyle/>
          <a:p>
            <a:r>
              <a:rPr lang="en-US" dirty="0"/>
              <a:t>The Colorado Chapter is 65 years old this year and just as we are now eligible for social security we are far from retiring and we hope that lessons learned from our history may help other chapters grow and prosper.  </a:t>
            </a:r>
          </a:p>
          <a:p>
            <a:r>
              <a:rPr lang="en-US" dirty="0"/>
              <a:t>We started out holding our chapter meetings in local building departments using chapter members as instructors.  Teaching programs that were developed in house during the course of a regular business day. We couldn’t always afford to hire the professional instructors so we worked with what was available. Thankfully we have had and continue to have code officials who are willing to share the knowledge of their staff with the rest of our chapter members. We still regularly utilize chapter member talent to teach anywhere from 1 hour to 6 hour segments at our meetings.</a:t>
            </a:r>
          </a:p>
          <a:p>
            <a:r>
              <a:rPr lang="en-US" dirty="0"/>
              <a:t>The Colorado Chapter is fortunate enough to annually hold a very successful Educational Institute which allows us to have a reasonable budget for our meetings, as well as, be involved heavily with ICC on a national basis. </a:t>
            </a:r>
          </a:p>
        </p:txBody>
      </p:sp>
    </p:spTree>
    <p:extLst>
      <p:ext uri="{BB962C8B-B14F-4D97-AF65-F5344CB8AC3E}">
        <p14:creationId xmlns:p14="http://schemas.microsoft.com/office/powerpoint/2010/main" val="13978174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6A631-4B03-4CF6-9C43-F90B38920C74}"/>
              </a:ext>
            </a:extLst>
          </p:cNvPr>
          <p:cNvSpPr>
            <a:spLocks noGrp="1"/>
          </p:cNvSpPr>
          <p:nvPr>
            <p:ph type="title"/>
          </p:nvPr>
        </p:nvSpPr>
        <p:spPr/>
        <p:txBody>
          <a:bodyPr/>
          <a:lstStyle/>
          <a:p>
            <a:r>
              <a:rPr lang="en-US" dirty="0"/>
              <a:t>Location, Location, Location</a:t>
            </a:r>
          </a:p>
        </p:txBody>
      </p:sp>
      <p:sp>
        <p:nvSpPr>
          <p:cNvPr id="3" name="Content Placeholder 2">
            <a:extLst>
              <a:ext uri="{FF2B5EF4-FFF2-40B4-BE49-F238E27FC236}">
                <a16:creationId xmlns:a16="http://schemas.microsoft.com/office/drawing/2014/main" id="{5FDD1D42-556B-4975-B36D-1BC16958B0A3}"/>
              </a:ext>
            </a:extLst>
          </p:cNvPr>
          <p:cNvSpPr>
            <a:spLocks noGrp="1"/>
          </p:cNvSpPr>
          <p:nvPr>
            <p:ph idx="1"/>
          </p:nvPr>
        </p:nvSpPr>
        <p:spPr>
          <a:xfrm>
            <a:off x="1048403" y="1872495"/>
            <a:ext cx="10095194" cy="3132258"/>
          </a:xfrm>
        </p:spPr>
        <p:txBody>
          <a:bodyPr>
            <a:normAutofit/>
          </a:bodyPr>
          <a:lstStyle/>
          <a:p>
            <a:r>
              <a:rPr lang="en-US" sz="1900" dirty="0"/>
              <a:t>Take your meetings around your Region, State or local areas</a:t>
            </a:r>
          </a:p>
          <a:p>
            <a:endParaRPr lang="en-US" sz="1900" dirty="0"/>
          </a:p>
          <a:p>
            <a:pPr lvl="1"/>
            <a:r>
              <a:rPr lang="en-US" sz="1900" dirty="0"/>
              <a:t>Moving your meetings around the State will not only expose your Chapter to more members, it will allow for the design and construction community to get involved.</a:t>
            </a:r>
          </a:p>
          <a:p>
            <a:pPr lvl="1"/>
            <a:endParaRPr lang="en-US" sz="1900" dirty="0"/>
          </a:p>
          <a:p>
            <a:pPr lvl="1"/>
            <a:r>
              <a:rPr lang="en-US" sz="1900" dirty="0"/>
              <a:t>Don’t repeat the location more than once every couple of years, unless it’s an emergency.  </a:t>
            </a:r>
          </a:p>
          <a:p>
            <a:endParaRPr lang="en-US" dirty="0"/>
          </a:p>
          <a:p>
            <a:pPr marL="0" indent="0">
              <a:buNone/>
            </a:pPr>
            <a:endParaRPr lang="en-US" dirty="0"/>
          </a:p>
        </p:txBody>
      </p:sp>
    </p:spTree>
    <p:extLst>
      <p:ext uri="{BB962C8B-B14F-4D97-AF65-F5344CB8AC3E}">
        <p14:creationId xmlns:p14="http://schemas.microsoft.com/office/powerpoint/2010/main" val="26766977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6A631-4B03-4CF6-9C43-F90B38920C74}"/>
              </a:ext>
            </a:extLst>
          </p:cNvPr>
          <p:cNvSpPr>
            <a:spLocks noGrp="1"/>
          </p:cNvSpPr>
          <p:nvPr>
            <p:ph type="title"/>
          </p:nvPr>
        </p:nvSpPr>
        <p:spPr/>
        <p:txBody>
          <a:bodyPr/>
          <a:lstStyle/>
          <a:p>
            <a:r>
              <a:rPr lang="en-US" dirty="0"/>
              <a:t>Location, Location, Location</a:t>
            </a:r>
          </a:p>
        </p:txBody>
      </p:sp>
      <p:sp>
        <p:nvSpPr>
          <p:cNvPr id="3" name="Content Placeholder 2">
            <a:extLst>
              <a:ext uri="{FF2B5EF4-FFF2-40B4-BE49-F238E27FC236}">
                <a16:creationId xmlns:a16="http://schemas.microsoft.com/office/drawing/2014/main" id="{5FDD1D42-556B-4975-B36D-1BC16958B0A3}"/>
              </a:ext>
            </a:extLst>
          </p:cNvPr>
          <p:cNvSpPr>
            <a:spLocks noGrp="1"/>
          </p:cNvSpPr>
          <p:nvPr>
            <p:ph idx="1"/>
          </p:nvPr>
        </p:nvSpPr>
        <p:spPr>
          <a:xfrm>
            <a:off x="1091737" y="1486041"/>
            <a:ext cx="10095194" cy="4121893"/>
          </a:xfrm>
        </p:spPr>
        <p:txBody>
          <a:bodyPr>
            <a:normAutofit/>
          </a:bodyPr>
          <a:lstStyle/>
          <a:p>
            <a:r>
              <a:rPr lang="en-US" dirty="0"/>
              <a:t>Look for free meeting room space</a:t>
            </a:r>
          </a:p>
          <a:p>
            <a:pPr lvl="1"/>
            <a:r>
              <a:rPr lang="en-US" dirty="0"/>
              <a:t>Local recreation centers </a:t>
            </a:r>
          </a:p>
          <a:p>
            <a:pPr lvl="1"/>
            <a:r>
              <a:rPr lang="en-US" dirty="0"/>
              <a:t>Council or Commissioner meeting rooms</a:t>
            </a:r>
          </a:p>
          <a:p>
            <a:pPr lvl="1"/>
            <a:r>
              <a:rPr lang="en-US" dirty="0"/>
              <a:t>Fire Department training rooms</a:t>
            </a:r>
          </a:p>
          <a:p>
            <a:pPr lvl="1"/>
            <a:r>
              <a:rPr lang="en-US" dirty="0"/>
              <a:t>Fairgrounds exhibit halls</a:t>
            </a:r>
          </a:p>
          <a:p>
            <a:pPr lvl="1"/>
            <a:r>
              <a:rPr lang="en-US" dirty="0"/>
              <a:t>HBA Offices and the host Building Department.</a:t>
            </a:r>
          </a:p>
          <a:p>
            <a:endParaRPr lang="en-US" dirty="0"/>
          </a:p>
          <a:p>
            <a:r>
              <a:rPr lang="en-US" dirty="0"/>
              <a:t>Don’t pay for meeting space unless it is a LAST resort.</a:t>
            </a:r>
          </a:p>
          <a:p>
            <a:pPr marL="0" indent="0">
              <a:buNone/>
            </a:pPr>
            <a:endParaRPr lang="en-US" dirty="0"/>
          </a:p>
        </p:txBody>
      </p:sp>
    </p:spTree>
    <p:extLst>
      <p:ext uri="{BB962C8B-B14F-4D97-AF65-F5344CB8AC3E}">
        <p14:creationId xmlns:p14="http://schemas.microsoft.com/office/powerpoint/2010/main" val="5366409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5C643-7924-4437-8897-7645CBBB4162}"/>
              </a:ext>
            </a:extLst>
          </p:cNvPr>
          <p:cNvSpPr>
            <a:spLocks noGrp="1"/>
          </p:cNvSpPr>
          <p:nvPr>
            <p:ph type="title"/>
          </p:nvPr>
        </p:nvSpPr>
        <p:spPr>
          <a:xfrm>
            <a:off x="646111" y="290673"/>
            <a:ext cx="9404723" cy="1400530"/>
          </a:xfrm>
        </p:spPr>
        <p:txBody>
          <a:bodyPr/>
          <a:lstStyle/>
          <a:p>
            <a:r>
              <a:rPr lang="en-US" dirty="0"/>
              <a:t>Promote your Meetings</a:t>
            </a:r>
          </a:p>
        </p:txBody>
      </p:sp>
      <p:sp>
        <p:nvSpPr>
          <p:cNvPr id="3" name="Content Placeholder 2">
            <a:extLst>
              <a:ext uri="{FF2B5EF4-FFF2-40B4-BE49-F238E27FC236}">
                <a16:creationId xmlns:a16="http://schemas.microsoft.com/office/drawing/2014/main" id="{BC3EEE8D-BE5C-4A1A-B845-E7AF445CF181}"/>
              </a:ext>
            </a:extLst>
          </p:cNvPr>
          <p:cNvSpPr>
            <a:spLocks noGrp="1"/>
          </p:cNvSpPr>
          <p:nvPr>
            <p:ph idx="1"/>
          </p:nvPr>
        </p:nvSpPr>
        <p:spPr>
          <a:xfrm>
            <a:off x="1103312" y="1250067"/>
            <a:ext cx="10384561" cy="3958542"/>
          </a:xfrm>
        </p:spPr>
        <p:txBody>
          <a:bodyPr>
            <a:normAutofit/>
          </a:bodyPr>
          <a:lstStyle/>
          <a:p>
            <a:r>
              <a:rPr lang="en-US" sz="1900" dirty="0"/>
              <a:t>Have the Building Departments post flyers at the front counter</a:t>
            </a:r>
          </a:p>
          <a:p>
            <a:r>
              <a:rPr lang="en-US" sz="1900" dirty="0"/>
              <a:t>Email meeting notices to every Chapter Member and design professional that you have email addresses for.</a:t>
            </a:r>
          </a:p>
          <a:p>
            <a:r>
              <a:rPr lang="en-US" sz="1900" dirty="0"/>
              <a:t>Post information about the meeting on your Chapter website</a:t>
            </a:r>
          </a:p>
          <a:p>
            <a:r>
              <a:rPr lang="en-US" sz="1900" dirty="0"/>
              <a:t>Use a media blast outlet to send out multiple emails about the meeting up to the registration deadline.  (Recommend 6 blasts minimum – weekly then three the last week of registration.</a:t>
            </a:r>
          </a:p>
          <a:p>
            <a:r>
              <a:rPr lang="en-US" sz="1900" dirty="0"/>
              <a:t>Catchy headlines on the emails to get the member to open it up!</a:t>
            </a:r>
          </a:p>
          <a:p>
            <a:r>
              <a:rPr lang="en-US" sz="1900" dirty="0"/>
              <a:t>Public Service Announcements on the local radio stations in the area where the meeting will be held.</a:t>
            </a:r>
          </a:p>
          <a:p>
            <a:endParaRPr lang="en-US" dirty="0"/>
          </a:p>
          <a:p>
            <a:endParaRPr lang="en-US" dirty="0"/>
          </a:p>
        </p:txBody>
      </p:sp>
    </p:spTree>
    <p:extLst>
      <p:ext uri="{BB962C8B-B14F-4D97-AF65-F5344CB8AC3E}">
        <p14:creationId xmlns:p14="http://schemas.microsoft.com/office/powerpoint/2010/main" val="41542323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375CB-253B-4D03-AA86-8755BD24080F}"/>
              </a:ext>
            </a:extLst>
          </p:cNvPr>
          <p:cNvSpPr>
            <a:spLocks noGrp="1"/>
          </p:cNvSpPr>
          <p:nvPr>
            <p:ph type="title"/>
          </p:nvPr>
        </p:nvSpPr>
        <p:spPr/>
        <p:txBody>
          <a:bodyPr/>
          <a:lstStyle/>
          <a:p>
            <a:r>
              <a:rPr lang="en-US" dirty="0"/>
              <a:t>Quality Instruction / Education</a:t>
            </a:r>
          </a:p>
        </p:txBody>
      </p:sp>
      <p:sp>
        <p:nvSpPr>
          <p:cNvPr id="3" name="Content Placeholder 2">
            <a:extLst>
              <a:ext uri="{FF2B5EF4-FFF2-40B4-BE49-F238E27FC236}">
                <a16:creationId xmlns:a16="http://schemas.microsoft.com/office/drawing/2014/main" id="{FD9E4304-14B4-4AB5-B207-8B977CDB4D68}"/>
              </a:ext>
            </a:extLst>
          </p:cNvPr>
          <p:cNvSpPr>
            <a:spLocks noGrp="1"/>
          </p:cNvSpPr>
          <p:nvPr>
            <p:ph idx="1"/>
          </p:nvPr>
        </p:nvSpPr>
        <p:spPr>
          <a:xfrm>
            <a:off x="1104293" y="1682528"/>
            <a:ext cx="8946541" cy="3479781"/>
          </a:xfrm>
        </p:spPr>
        <p:txBody>
          <a:bodyPr>
            <a:normAutofit/>
          </a:bodyPr>
          <a:lstStyle/>
          <a:p>
            <a:r>
              <a:rPr lang="en-US" dirty="0"/>
              <a:t>Variety of Topics</a:t>
            </a:r>
          </a:p>
          <a:p>
            <a:endParaRPr lang="en-US" dirty="0"/>
          </a:p>
          <a:p>
            <a:r>
              <a:rPr lang="en-US" dirty="0"/>
              <a:t>Don’t repeat topics in a 2 year cycle – preferably 3 yrs.</a:t>
            </a:r>
          </a:p>
          <a:p>
            <a:endParaRPr lang="en-US" dirty="0"/>
          </a:p>
          <a:p>
            <a:r>
              <a:rPr lang="en-US" dirty="0"/>
              <a:t>Learning Center at ICC</a:t>
            </a:r>
          </a:p>
          <a:p>
            <a:endParaRPr lang="en-US" dirty="0"/>
          </a:p>
          <a:p>
            <a:r>
              <a:rPr lang="en-US" dirty="0"/>
              <a:t>Hire Quality Educators when possible.</a:t>
            </a:r>
          </a:p>
        </p:txBody>
      </p:sp>
    </p:spTree>
    <p:extLst>
      <p:ext uri="{BB962C8B-B14F-4D97-AF65-F5344CB8AC3E}">
        <p14:creationId xmlns:p14="http://schemas.microsoft.com/office/powerpoint/2010/main" val="18931299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375CB-253B-4D03-AA86-8755BD24080F}"/>
              </a:ext>
            </a:extLst>
          </p:cNvPr>
          <p:cNvSpPr>
            <a:spLocks noGrp="1"/>
          </p:cNvSpPr>
          <p:nvPr>
            <p:ph type="title"/>
          </p:nvPr>
        </p:nvSpPr>
        <p:spPr/>
        <p:txBody>
          <a:bodyPr/>
          <a:lstStyle/>
          <a:p>
            <a:r>
              <a:rPr lang="en-US" dirty="0"/>
              <a:t>Quality Instruction / Education</a:t>
            </a:r>
          </a:p>
        </p:txBody>
      </p:sp>
      <p:sp>
        <p:nvSpPr>
          <p:cNvPr id="3" name="Content Placeholder 2">
            <a:extLst>
              <a:ext uri="{FF2B5EF4-FFF2-40B4-BE49-F238E27FC236}">
                <a16:creationId xmlns:a16="http://schemas.microsoft.com/office/drawing/2014/main" id="{FD9E4304-14B4-4AB5-B207-8B977CDB4D68}"/>
              </a:ext>
            </a:extLst>
          </p:cNvPr>
          <p:cNvSpPr>
            <a:spLocks noGrp="1"/>
          </p:cNvSpPr>
          <p:nvPr>
            <p:ph idx="1"/>
          </p:nvPr>
        </p:nvSpPr>
        <p:spPr>
          <a:xfrm>
            <a:off x="1104293" y="1526269"/>
            <a:ext cx="8946541" cy="3254075"/>
          </a:xfrm>
        </p:spPr>
        <p:txBody>
          <a:bodyPr>
            <a:normAutofit/>
          </a:bodyPr>
          <a:lstStyle/>
          <a:p>
            <a:r>
              <a:rPr lang="en-US" dirty="0"/>
              <a:t>Utilize Industry</a:t>
            </a:r>
          </a:p>
          <a:p>
            <a:endParaRPr lang="en-US" dirty="0"/>
          </a:p>
          <a:p>
            <a:pPr lvl="1"/>
            <a:r>
              <a:rPr lang="en-US" dirty="0"/>
              <a:t>American Wood Council</a:t>
            </a:r>
          </a:p>
          <a:p>
            <a:pPr lvl="1"/>
            <a:r>
              <a:rPr lang="en-US" dirty="0"/>
              <a:t>SMACNA</a:t>
            </a:r>
          </a:p>
          <a:p>
            <a:pPr lvl="1"/>
            <a:r>
              <a:rPr lang="en-US" dirty="0"/>
              <a:t>American Gyp Association</a:t>
            </a:r>
          </a:p>
          <a:p>
            <a:pPr lvl="1"/>
            <a:r>
              <a:rPr lang="en-US" dirty="0"/>
              <a:t>Concrete Association</a:t>
            </a:r>
          </a:p>
          <a:p>
            <a:pPr lvl="1"/>
            <a:r>
              <a:rPr lang="en-US" dirty="0"/>
              <a:t>State Offices (Public Health, Licensing, Oil &amp; Gas, Conveyances)</a:t>
            </a:r>
          </a:p>
        </p:txBody>
      </p:sp>
    </p:spTree>
    <p:extLst>
      <p:ext uri="{BB962C8B-B14F-4D97-AF65-F5344CB8AC3E}">
        <p14:creationId xmlns:p14="http://schemas.microsoft.com/office/powerpoint/2010/main" val="4407845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7440C-D0D3-4539-999F-E7738C61E431}"/>
              </a:ext>
            </a:extLst>
          </p:cNvPr>
          <p:cNvSpPr>
            <a:spLocks noGrp="1"/>
          </p:cNvSpPr>
          <p:nvPr>
            <p:ph type="title"/>
          </p:nvPr>
        </p:nvSpPr>
        <p:spPr>
          <a:xfrm>
            <a:off x="646111" y="452718"/>
            <a:ext cx="9811616" cy="1400530"/>
          </a:xfrm>
        </p:spPr>
        <p:txBody>
          <a:bodyPr/>
          <a:lstStyle/>
          <a:p>
            <a:r>
              <a:rPr lang="en-US" dirty="0"/>
              <a:t>Preferred Provider  &amp; Chapter CEU’s</a:t>
            </a:r>
          </a:p>
        </p:txBody>
      </p:sp>
      <p:sp>
        <p:nvSpPr>
          <p:cNvPr id="3" name="Content Placeholder 2">
            <a:extLst>
              <a:ext uri="{FF2B5EF4-FFF2-40B4-BE49-F238E27FC236}">
                <a16:creationId xmlns:a16="http://schemas.microsoft.com/office/drawing/2014/main" id="{8EBB99BB-EC2F-4C62-B42D-7077755F834A}"/>
              </a:ext>
            </a:extLst>
          </p:cNvPr>
          <p:cNvSpPr>
            <a:spLocks noGrp="1"/>
          </p:cNvSpPr>
          <p:nvPr>
            <p:ph idx="1"/>
          </p:nvPr>
        </p:nvSpPr>
        <p:spPr>
          <a:xfrm>
            <a:off x="1143824" y="1715955"/>
            <a:ext cx="10095194" cy="3288798"/>
          </a:xfrm>
        </p:spPr>
        <p:txBody>
          <a:bodyPr>
            <a:normAutofit fontScale="92500" lnSpcReduction="20000"/>
          </a:bodyPr>
          <a:lstStyle/>
          <a:p>
            <a:r>
              <a:rPr lang="en-US" dirty="0"/>
              <a:t>Give CEU’s</a:t>
            </a:r>
          </a:p>
          <a:p>
            <a:pPr lvl="1"/>
            <a:r>
              <a:rPr lang="en-US" dirty="0"/>
              <a:t>Chapter CEU’s</a:t>
            </a:r>
          </a:p>
          <a:p>
            <a:pPr lvl="1"/>
            <a:r>
              <a:rPr lang="en-US" dirty="0"/>
              <a:t>AIA</a:t>
            </a:r>
          </a:p>
          <a:p>
            <a:pPr lvl="1"/>
            <a:r>
              <a:rPr lang="en-US" dirty="0"/>
              <a:t>Preferred Provider</a:t>
            </a:r>
          </a:p>
          <a:p>
            <a:endParaRPr lang="en-US" dirty="0"/>
          </a:p>
          <a:p>
            <a:r>
              <a:rPr lang="en-US" dirty="0"/>
              <a:t>Sign-up as a Preferred Provider </a:t>
            </a:r>
          </a:p>
          <a:p>
            <a:endParaRPr lang="en-US" dirty="0"/>
          </a:p>
          <a:p>
            <a:r>
              <a:rPr lang="en-US" dirty="0"/>
              <a:t>Register your classes with ICC as a Preferred Provider (2-3 weeks prior for approval).  This allows ICC to post your classes on their website and gives you one more avenue for promotion.</a:t>
            </a:r>
          </a:p>
          <a:p>
            <a:pPr marL="0" indent="0">
              <a:buNone/>
            </a:pPr>
            <a:endParaRPr lang="en-US" dirty="0"/>
          </a:p>
        </p:txBody>
      </p:sp>
    </p:spTree>
    <p:extLst>
      <p:ext uri="{BB962C8B-B14F-4D97-AF65-F5344CB8AC3E}">
        <p14:creationId xmlns:p14="http://schemas.microsoft.com/office/powerpoint/2010/main" val="944702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11571</TotalTime>
  <Words>891</Words>
  <Application>Microsoft Office PowerPoint</Application>
  <PresentationFormat>Widescreen</PresentationFormat>
  <Paragraphs>115</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Century Gothic</vt:lpstr>
      <vt:lpstr>Wingdings 3</vt:lpstr>
      <vt:lpstr>Ion</vt:lpstr>
      <vt:lpstr>Running Efficient          &amp;  Effective Meetings  </vt:lpstr>
      <vt:lpstr>Getting Started</vt:lpstr>
      <vt:lpstr>History</vt:lpstr>
      <vt:lpstr>Location, Location, Location</vt:lpstr>
      <vt:lpstr>Location, Location, Location</vt:lpstr>
      <vt:lpstr>Promote your Meetings</vt:lpstr>
      <vt:lpstr>Quality Instruction / Education</vt:lpstr>
      <vt:lpstr>Quality Instruction / Education</vt:lpstr>
      <vt:lpstr>Preferred Provider  &amp; Chapter CEU’s</vt:lpstr>
      <vt:lpstr>Conduct Chapter Business</vt:lpstr>
      <vt:lpstr>Meeting Registration</vt:lpstr>
      <vt:lpstr>Food &amp; the Fun Stuff</vt:lpstr>
      <vt:lpstr>Meeting Costs – keeping them down</vt:lpstr>
      <vt:lpstr>Meeting Costs – keeping them down</vt:lpstr>
      <vt:lpstr>Meeting Costs – keeping them down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Successful  Chapter Meetings  &amp; Education</dc:title>
  <dc:creator>CCICC Program</dc:creator>
  <cp:lastModifiedBy>Karla Higgs</cp:lastModifiedBy>
  <cp:revision>26</cp:revision>
  <dcterms:created xsi:type="dcterms:W3CDTF">2018-05-12T23:48:04Z</dcterms:created>
  <dcterms:modified xsi:type="dcterms:W3CDTF">2018-06-12T20:01:04Z</dcterms:modified>
</cp:coreProperties>
</file>