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73" r:id="rId4"/>
    <p:sldId id="259" r:id="rId5"/>
    <p:sldId id="260" r:id="rId6"/>
    <p:sldId id="261" r:id="rId7"/>
    <p:sldId id="262" r:id="rId8"/>
    <p:sldId id="268" r:id="rId9"/>
    <p:sldId id="271" r:id="rId10"/>
    <p:sldId id="266" r:id="rId11"/>
    <p:sldId id="263" r:id="rId12"/>
    <p:sldId id="264" r:id="rId13"/>
    <p:sldId id="265" r:id="rId14"/>
    <p:sldId id="272" r:id="rId15"/>
    <p:sldId id="269" r:id="rId16"/>
    <p:sldId id="267" r:id="rId17"/>
    <p:sldId id="270"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notesViewPr>
    <p:cSldViewPr snapToGrid="0">
      <p:cViewPr>
        <p:scale>
          <a:sx n="125" d="100"/>
          <a:sy n="125" d="100"/>
        </p:scale>
        <p:origin x="1858" y="-110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F5236-8E4B-46C2-880F-9CD0D43E91EA}"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0229C-AA87-47F2-ABE2-A4C3814FB5B9}" type="slidenum">
              <a:rPr lang="en-US" smtClean="0"/>
              <a:t>‹#›</a:t>
            </a:fld>
            <a:endParaRPr lang="en-US"/>
          </a:p>
        </p:txBody>
      </p:sp>
    </p:spTree>
    <p:extLst>
      <p:ext uri="{BB962C8B-B14F-4D97-AF65-F5344CB8AC3E}">
        <p14:creationId xmlns:p14="http://schemas.microsoft.com/office/powerpoint/2010/main" val="81377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Jim and Jim and give your background. Highlight Brotherhood/sisterhood within Code community.</a:t>
            </a:r>
          </a:p>
          <a:p>
            <a:pPr marL="171450" indent="-171450">
              <a:buFont typeface="Arial" panose="020B0604020202020204" pitchFamily="34" charset="0"/>
              <a:buChar char="•"/>
            </a:pPr>
            <a:r>
              <a:rPr lang="en-US" dirty="0"/>
              <a:t>Thank ICC for the opportunity to share information on the Wm. Scott Copp award</a:t>
            </a:r>
          </a:p>
        </p:txBody>
      </p:sp>
      <p:sp>
        <p:nvSpPr>
          <p:cNvPr id="4" name="Slide Number Placeholder 3"/>
          <p:cNvSpPr>
            <a:spLocks noGrp="1"/>
          </p:cNvSpPr>
          <p:nvPr>
            <p:ph type="sldNum" sz="quarter" idx="5"/>
          </p:nvPr>
        </p:nvSpPr>
        <p:spPr/>
        <p:txBody>
          <a:bodyPr/>
          <a:lstStyle/>
          <a:p>
            <a:fld id="{4740229C-AA87-47F2-ABE2-A4C3814FB5B9}" type="slidenum">
              <a:rPr lang="en-US" smtClean="0"/>
              <a:t>1</a:t>
            </a:fld>
            <a:endParaRPr lang="en-US"/>
          </a:p>
        </p:txBody>
      </p:sp>
    </p:spTree>
    <p:extLst>
      <p:ext uri="{BB962C8B-B14F-4D97-AF65-F5344CB8AC3E}">
        <p14:creationId xmlns:p14="http://schemas.microsoft.com/office/powerpoint/2010/main" val="358356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0229C-AA87-47F2-ABE2-A4C3814FB5B9}" type="slidenum">
              <a:rPr lang="en-US" smtClean="0"/>
              <a:t>10</a:t>
            </a:fld>
            <a:endParaRPr lang="en-US"/>
          </a:p>
        </p:txBody>
      </p:sp>
    </p:spTree>
    <p:extLst>
      <p:ext uri="{BB962C8B-B14F-4D97-AF65-F5344CB8AC3E}">
        <p14:creationId xmlns:p14="http://schemas.microsoft.com/office/powerpoint/2010/main" val="896920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0229C-AA87-47F2-ABE2-A4C3814FB5B9}" type="slidenum">
              <a:rPr lang="en-US" smtClean="0"/>
              <a:t>11</a:t>
            </a:fld>
            <a:endParaRPr lang="en-US"/>
          </a:p>
        </p:txBody>
      </p:sp>
    </p:spTree>
    <p:extLst>
      <p:ext uri="{BB962C8B-B14F-4D97-AF65-F5344CB8AC3E}">
        <p14:creationId xmlns:p14="http://schemas.microsoft.com/office/powerpoint/2010/main" val="1307120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begins the discussion on what was done to honor Scott’s legacy. It starts off with a discussion on the definition of a “legacy”. The discussion on how best to move forward with this process involved the four organizations listed on the screen. Take a few minutes to review what each organization is, how they serve the code enforcement community, and how Scott served each. </a:t>
            </a:r>
          </a:p>
        </p:txBody>
      </p:sp>
      <p:sp>
        <p:nvSpPr>
          <p:cNvPr id="4" name="Slide Number Placeholder 3"/>
          <p:cNvSpPr>
            <a:spLocks noGrp="1"/>
          </p:cNvSpPr>
          <p:nvPr>
            <p:ph type="sldNum" sz="quarter" idx="5"/>
          </p:nvPr>
        </p:nvSpPr>
        <p:spPr/>
        <p:txBody>
          <a:bodyPr/>
          <a:lstStyle/>
          <a:p>
            <a:fld id="{4740229C-AA87-47F2-ABE2-A4C3814FB5B9}" type="slidenum">
              <a:rPr lang="en-US" smtClean="0"/>
              <a:t>12</a:t>
            </a:fld>
            <a:endParaRPr lang="en-US"/>
          </a:p>
        </p:txBody>
      </p:sp>
    </p:spTree>
    <p:extLst>
      <p:ext uri="{BB962C8B-B14F-4D97-AF65-F5344CB8AC3E}">
        <p14:creationId xmlns:p14="http://schemas.microsoft.com/office/powerpoint/2010/main" val="1897949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0229C-AA87-47F2-ABE2-A4C3814FB5B9}" type="slidenum">
              <a:rPr lang="en-US" smtClean="0"/>
              <a:t>13</a:t>
            </a:fld>
            <a:endParaRPr lang="en-US"/>
          </a:p>
        </p:txBody>
      </p:sp>
    </p:spTree>
    <p:extLst>
      <p:ext uri="{BB962C8B-B14F-4D97-AF65-F5344CB8AC3E}">
        <p14:creationId xmlns:p14="http://schemas.microsoft.com/office/powerpoint/2010/main" val="56327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0229C-AA87-47F2-ABE2-A4C3814FB5B9}" type="slidenum">
              <a:rPr lang="en-US" smtClean="0"/>
              <a:t>16</a:t>
            </a:fld>
            <a:endParaRPr lang="en-US"/>
          </a:p>
        </p:txBody>
      </p:sp>
    </p:spTree>
    <p:extLst>
      <p:ext uri="{BB962C8B-B14F-4D97-AF65-F5344CB8AC3E}">
        <p14:creationId xmlns:p14="http://schemas.microsoft.com/office/powerpoint/2010/main" val="25409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of the components of a good leader that I missed is to surround yourself with quality people doing great things.  Eric fills that billing to the brim.  </a:t>
            </a:r>
          </a:p>
        </p:txBody>
      </p:sp>
      <p:sp>
        <p:nvSpPr>
          <p:cNvPr id="4" name="Slide Number Placeholder 3"/>
          <p:cNvSpPr>
            <a:spLocks noGrp="1"/>
          </p:cNvSpPr>
          <p:nvPr>
            <p:ph type="sldNum" sz="quarter" idx="5"/>
          </p:nvPr>
        </p:nvSpPr>
        <p:spPr/>
        <p:txBody>
          <a:bodyPr/>
          <a:lstStyle/>
          <a:p>
            <a:fld id="{4740229C-AA87-47F2-ABE2-A4C3814FB5B9}" type="slidenum">
              <a:rPr lang="en-US" smtClean="0"/>
              <a:t>18</a:t>
            </a:fld>
            <a:endParaRPr lang="en-US"/>
          </a:p>
        </p:txBody>
      </p:sp>
    </p:spTree>
    <p:extLst>
      <p:ext uri="{BB962C8B-B14F-4D97-AF65-F5344CB8AC3E}">
        <p14:creationId xmlns:p14="http://schemas.microsoft.com/office/powerpoint/2010/main" val="4396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general information slide. You should talk a little bit about the importance of a good leader, and that they are hard to find. There are a number of characteristics and qualities a good leader should have (the “right stuff). You will go over these in the next several slides. Highlight deeds vs. words.</a:t>
            </a:r>
          </a:p>
        </p:txBody>
      </p:sp>
      <p:sp>
        <p:nvSpPr>
          <p:cNvPr id="4" name="Slide Number Placeholder 3"/>
          <p:cNvSpPr>
            <a:spLocks noGrp="1"/>
          </p:cNvSpPr>
          <p:nvPr>
            <p:ph type="sldNum" sz="quarter" idx="5"/>
          </p:nvPr>
        </p:nvSpPr>
        <p:spPr/>
        <p:txBody>
          <a:bodyPr/>
          <a:lstStyle/>
          <a:p>
            <a:fld id="{4740229C-AA87-47F2-ABE2-A4C3814FB5B9}" type="slidenum">
              <a:rPr lang="en-US" smtClean="0"/>
              <a:t>2</a:t>
            </a:fld>
            <a:endParaRPr lang="en-US"/>
          </a:p>
        </p:txBody>
      </p:sp>
    </p:spTree>
    <p:extLst>
      <p:ext uri="{BB962C8B-B14F-4D97-AF65-F5344CB8AC3E}">
        <p14:creationId xmlns:p14="http://schemas.microsoft.com/office/powerpoint/2010/main" val="202925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 this on a recent inspection at large Amazon project and thought it a fitting inclusion for this program. Stress “Actions”</a:t>
            </a:r>
          </a:p>
        </p:txBody>
      </p:sp>
      <p:sp>
        <p:nvSpPr>
          <p:cNvPr id="4" name="Slide Number Placeholder 3"/>
          <p:cNvSpPr>
            <a:spLocks noGrp="1"/>
          </p:cNvSpPr>
          <p:nvPr>
            <p:ph type="sldNum" sz="quarter" idx="5"/>
          </p:nvPr>
        </p:nvSpPr>
        <p:spPr/>
        <p:txBody>
          <a:bodyPr/>
          <a:lstStyle/>
          <a:p>
            <a:fld id="{4740229C-AA87-47F2-ABE2-A4C3814FB5B9}" type="slidenum">
              <a:rPr lang="en-US" smtClean="0"/>
              <a:t>3</a:t>
            </a:fld>
            <a:endParaRPr lang="en-US"/>
          </a:p>
        </p:txBody>
      </p:sp>
    </p:spTree>
    <p:extLst>
      <p:ext uri="{BB962C8B-B14F-4D97-AF65-F5344CB8AC3E}">
        <p14:creationId xmlns:p14="http://schemas.microsoft.com/office/powerpoint/2010/main" val="321739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elaborate on these generally, but don’t apply them to Scott. This will be done in a later slide. You should apply these to the code enforcement community as a whole.</a:t>
            </a:r>
          </a:p>
        </p:txBody>
      </p:sp>
      <p:sp>
        <p:nvSpPr>
          <p:cNvPr id="4" name="Slide Number Placeholder 3"/>
          <p:cNvSpPr>
            <a:spLocks noGrp="1"/>
          </p:cNvSpPr>
          <p:nvPr>
            <p:ph type="sldNum" sz="quarter" idx="5"/>
          </p:nvPr>
        </p:nvSpPr>
        <p:spPr/>
        <p:txBody>
          <a:bodyPr/>
          <a:lstStyle/>
          <a:p>
            <a:fld id="{4740229C-AA87-47F2-ABE2-A4C3814FB5B9}" type="slidenum">
              <a:rPr lang="en-US" smtClean="0"/>
              <a:t>4</a:t>
            </a:fld>
            <a:endParaRPr lang="en-US"/>
          </a:p>
        </p:txBody>
      </p:sp>
    </p:spTree>
    <p:extLst>
      <p:ext uri="{BB962C8B-B14F-4D97-AF65-F5344CB8AC3E}">
        <p14:creationId xmlns:p14="http://schemas.microsoft.com/office/powerpoint/2010/main" val="70867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some time and review each of these. Again, don’t apply them to Scott specifically because you will do that later. As you go through the list. Explain why each one is important to a successful leader of a chapter. Outline the benefits.</a:t>
            </a:r>
          </a:p>
        </p:txBody>
      </p:sp>
      <p:sp>
        <p:nvSpPr>
          <p:cNvPr id="4" name="Slide Number Placeholder 3"/>
          <p:cNvSpPr>
            <a:spLocks noGrp="1"/>
          </p:cNvSpPr>
          <p:nvPr>
            <p:ph type="sldNum" sz="quarter" idx="5"/>
          </p:nvPr>
        </p:nvSpPr>
        <p:spPr/>
        <p:txBody>
          <a:bodyPr/>
          <a:lstStyle/>
          <a:p>
            <a:fld id="{4740229C-AA87-47F2-ABE2-A4C3814FB5B9}" type="slidenum">
              <a:rPr lang="en-US" smtClean="0"/>
              <a:t>5</a:t>
            </a:fld>
            <a:endParaRPr lang="en-US"/>
          </a:p>
        </p:txBody>
      </p:sp>
    </p:spTree>
    <p:extLst>
      <p:ext uri="{BB962C8B-B14F-4D97-AF65-F5344CB8AC3E}">
        <p14:creationId xmlns:p14="http://schemas.microsoft.com/office/powerpoint/2010/main" val="73951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Chapter finds a really good leader, it is important to recognize that individual for the work that they have done. </a:t>
            </a:r>
          </a:p>
        </p:txBody>
      </p:sp>
      <p:sp>
        <p:nvSpPr>
          <p:cNvPr id="4" name="Slide Number Placeholder 3"/>
          <p:cNvSpPr>
            <a:spLocks noGrp="1"/>
          </p:cNvSpPr>
          <p:nvPr>
            <p:ph type="sldNum" sz="quarter" idx="5"/>
          </p:nvPr>
        </p:nvSpPr>
        <p:spPr/>
        <p:txBody>
          <a:bodyPr/>
          <a:lstStyle/>
          <a:p>
            <a:fld id="{4740229C-AA87-47F2-ABE2-A4C3814FB5B9}" type="slidenum">
              <a:rPr lang="en-US" smtClean="0"/>
              <a:t>6</a:t>
            </a:fld>
            <a:endParaRPr lang="en-US"/>
          </a:p>
        </p:txBody>
      </p:sp>
    </p:spTree>
    <p:extLst>
      <p:ext uri="{BB962C8B-B14F-4D97-AF65-F5344CB8AC3E}">
        <p14:creationId xmlns:p14="http://schemas.microsoft.com/office/powerpoint/2010/main" val="125892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difficult part of this process is deciding what should be done to recognize the leader for what they have accomplished. Obviously this is situational and personal and each Chapter will have to make this determinization, based on what the accomplishments were. It becomes more difficult if that person passes away. How do you honor that persons legacy? Regardless of how you do it, you must ensure that their family is part of the decision making process.</a:t>
            </a:r>
          </a:p>
        </p:txBody>
      </p:sp>
      <p:sp>
        <p:nvSpPr>
          <p:cNvPr id="4" name="Slide Number Placeholder 3"/>
          <p:cNvSpPr>
            <a:spLocks noGrp="1"/>
          </p:cNvSpPr>
          <p:nvPr>
            <p:ph type="sldNum" sz="quarter" idx="5"/>
          </p:nvPr>
        </p:nvSpPr>
        <p:spPr/>
        <p:txBody>
          <a:bodyPr/>
          <a:lstStyle/>
          <a:p>
            <a:fld id="{4740229C-AA87-47F2-ABE2-A4C3814FB5B9}" type="slidenum">
              <a:rPr lang="en-US" smtClean="0"/>
              <a:t>7</a:t>
            </a:fld>
            <a:endParaRPr lang="en-US"/>
          </a:p>
        </p:txBody>
      </p:sp>
    </p:spTree>
    <p:extLst>
      <p:ext uri="{BB962C8B-B14F-4D97-AF65-F5344CB8AC3E}">
        <p14:creationId xmlns:p14="http://schemas.microsoft.com/office/powerpoint/2010/main" val="2936732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show how Scott exhibited each of them. Use specific examples to underscore why he is being honored.</a:t>
            </a:r>
          </a:p>
        </p:txBody>
      </p:sp>
      <p:sp>
        <p:nvSpPr>
          <p:cNvPr id="4" name="Slide Number Placeholder 3"/>
          <p:cNvSpPr>
            <a:spLocks noGrp="1"/>
          </p:cNvSpPr>
          <p:nvPr>
            <p:ph type="sldNum" sz="quarter" idx="5"/>
          </p:nvPr>
        </p:nvSpPr>
        <p:spPr/>
        <p:txBody>
          <a:bodyPr/>
          <a:lstStyle/>
          <a:p>
            <a:fld id="{4740229C-AA87-47F2-ABE2-A4C3814FB5B9}" type="slidenum">
              <a:rPr lang="en-US" smtClean="0"/>
              <a:t>8</a:t>
            </a:fld>
            <a:endParaRPr lang="en-US"/>
          </a:p>
        </p:txBody>
      </p:sp>
    </p:spTree>
    <p:extLst>
      <p:ext uri="{BB962C8B-B14F-4D97-AF65-F5344CB8AC3E}">
        <p14:creationId xmlns:p14="http://schemas.microsoft.com/office/powerpoint/2010/main" val="362087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0229C-AA87-47F2-ABE2-A4C3814FB5B9}" type="slidenum">
              <a:rPr lang="en-US" smtClean="0"/>
              <a:t>9</a:t>
            </a:fld>
            <a:endParaRPr lang="en-US"/>
          </a:p>
        </p:txBody>
      </p:sp>
    </p:spTree>
    <p:extLst>
      <p:ext uri="{BB962C8B-B14F-4D97-AF65-F5344CB8AC3E}">
        <p14:creationId xmlns:p14="http://schemas.microsoft.com/office/powerpoint/2010/main" val="6047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EBD8-4CB1-2C54-9E27-34D26DEDC9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DC005D-E768-D602-F69E-207D56284A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C3899F-B7C4-38CF-6EFC-22CBF0FC5EF6}"/>
              </a:ext>
            </a:extLst>
          </p:cNvPr>
          <p:cNvSpPr>
            <a:spLocks noGrp="1"/>
          </p:cNvSpPr>
          <p:nvPr>
            <p:ph type="dt" sz="half" idx="10"/>
          </p:nvPr>
        </p:nvSpPr>
        <p:spPr/>
        <p:txBody>
          <a:bodyPr/>
          <a:lstStyle/>
          <a:p>
            <a:fld id="{4383C3F4-AF5D-4B6E-A526-E5F3CC37283A}" type="datetimeFigureOut">
              <a:rPr lang="en-US" smtClean="0"/>
              <a:t>6/14/2022</a:t>
            </a:fld>
            <a:endParaRPr lang="en-US"/>
          </a:p>
        </p:txBody>
      </p:sp>
      <p:sp>
        <p:nvSpPr>
          <p:cNvPr id="5" name="Footer Placeholder 4">
            <a:extLst>
              <a:ext uri="{FF2B5EF4-FFF2-40B4-BE49-F238E27FC236}">
                <a16:creationId xmlns:a16="http://schemas.microsoft.com/office/drawing/2014/main" id="{6ABE823F-54E6-2CFD-D295-06F2B5A55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5D64C-7D76-A675-3B6A-A2872F8F4E29}"/>
              </a:ext>
            </a:extLst>
          </p:cNvPr>
          <p:cNvSpPr>
            <a:spLocks noGrp="1"/>
          </p:cNvSpPr>
          <p:nvPr>
            <p:ph type="sldNum" sz="quarter" idx="12"/>
          </p:nvPr>
        </p:nvSpPr>
        <p:spPr/>
        <p:txBody>
          <a:bodyPr/>
          <a:lstStyle/>
          <a:p>
            <a:fld id="{8BC938A9-188D-4ACC-8E2A-95CA72553EED}" type="slidenum">
              <a:rPr lang="en-US" smtClean="0"/>
              <a:t>‹#›</a:t>
            </a:fld>
            <a:endParaRPr lang="en-US"/>
          </a:p>
        </p:txBody>
      </p:sp>
    </p:spTree>
    <p:extLst>
      <p:ext uri="{BB962C8B-B14F-4D97-AF65-F5344CB8AC3E}">
        <p14:creationId xmlns:p14="http://schemas.microsoft.com/office/powerpoint/2010/main" val="112891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F5133-0A7E-9885-C235-61DA2959D6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6CA6BB-7351-052F-216B-19F6AB6FF3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3281C-3A37-27F7-B159-EB2D14FC0362}"/>
              </a:ext>
            </a:extLst>
          </p:cNvPr>
          <p:cNvSpPr>
            <a:spLocks noGrp="1"/>
          </p:cNvSpPr>
          <p:nvPr>
            <p:ph type="dt" sz="half" idx="10"/>
          </p:nvPr>
        </p:nvSpPr>
        <p:spPr/>
        <p:txBody>
          <a:bodyPr/>
          <a:lstStyle/>
          <a:p>
            <a:fld id="{4383C3F4-AF5D-4B6E-A526-E5F3CC37283A}" type="datetimeFigureOut">
              <a:rPr lang="en-US" smtClean="0"/>
              <a:t>6/14/2022</a:t>
            </a:fld>
            <a:endParaRPr lang="en-US"/>
          </a:p>
        </p:txBody>
      </p:sp>
      <p:sp>
        <p:nvSpPr>
          <p:cNvPr id="5" name="Footer Placeholder 4">
            <a:extLst>
              <a:ext uri="{FF2B5EF4-FFF2-40B4-BE49-F238E27FC236}">
                <a16:creationId xmlns:a16="http://schemas.microsoft.com/office/drawing/2014/main" id="{4FBC7D07-B4E8-EA88-9115-1438B3B14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B400C-9FFF-7C2D-AEE0-78E826D966A7}"/>
              </a:ext>
            </a:extLst>
          </p:cNvPr>
          <p:cNvSpPr>
            <a:spLocks noGrp="1"/>
          </p:cNvSpPr>
          <p:nvPr>
            <p:ph type="sldNum" sz="quarter" idx="12"/>
          </p:nvPr>
        </p:nvSpPr>
        <p:spPr/>
        <p:txBody>
          <a:bodyPr/>
          <a:lstStyle/>
          <a:p>
            <a:fld id="{8BC938A9-188D-4ACC-8E2A-95CA72553EED}" type="slidenum">
              <a:rPr lang="en-US" smtClean="0"/>
              <a:t>‹#›</a:t>
            </a:fld>
            <a:endParaRPr lang="en-US"/>
          </a:p>
        </p:txBody>
      </p:sp>
    </p:spTree>
    <p:extLst>
      <p:ext uri="{BB962C8B-B14F-4D97-AF65-F5344CB8AC3E}">
        <p14:creationId xmlns:p14="http://schemas.microsoft.com/office/powerpoint/2010/main" val="24793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B1485-26AD-9E3C-FF42-77D331AF8F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717FF0-0A3A-B6ED-E01F-F1E7678CB0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393CC-E962-2FA3-47D7-0A95DAD2E65C}"/>
              </a:ext>
            </a:extLst>
          </p:cNvPr>
          <p:cNvSpPr>
            <a:spLocks noGrp="1"/>
          </p:cNvSpPr>
          <p:nvPr>
            <p:ph type="dt" sz="half" idx="10"/>
          </p:nvPr>
        </p:nvSpPr>
        <p:spPr/>
        <p:txBody>
          <a:bodyPr/>
          <a:lstStyle/>
          <a:p>
            <a:fld id="{4383C3F4-AF5D-4B6E-A526-E5F3CC37283A}" type="datetimeFigureOut">
              <a:rPr lang="en-US" smtClean="0"/>
              <a:t>6/14/2022</a:t>
            </a:fld>
            <a:endParaRPr lang="en-US"/>
          </a:p>
        </p:txBody>
      </p:sp>
      <p:sp>
        <p:nvSpPr>
          <p:cNvPr id="5" name="Footer Placeholder 4">
            <a:extLst>
              <a:ext uri="{FF2B5EF4-FFF2-40B4-BE49-F238E27FC236}">
                <a16:creationId xmlns:a16="http://schemas.microsoft.com/office/drawing/2014/main" id="{D28CB042-E559-42EC-CF5C-DB426A308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6662A-3FDA-C991-80A5-D62D6DC56130}"/>
              </a:ext>
            </a:extLst>
          </p:cNvPr>
          <p:cNvSpPr>
            <a:spLocks noGrp="1"/>
          </p:cNvSpPr>
          <p:nvPr>
            <p:ph type="sldNum" sz="quarter" idx="12"/>
          </p:nvPr>
        </p:nvSpPr>
        <p:spPr/>
        <p:txBody>
          <a:bodyPr/>
          <a:lstStyle/>
          <a:p>
            <a:fld id="{8BC938A9-188D-4ACC-8E2A-95CA72553EED}" type="slidenum">
              <a:rPr lang="en-US" smtClean="0"/>
              <a:t>‹#›</a:t>
            </a:fld>
            <a:endParaRPr lang="en-US"/>
          </a:p>
        </p:txBody>
      </p:sp>
    </p:spTree>
    <p:extLst>
      <p:ext uri="{BB962C8B-B14F-4D97-AF65-F5344CB8AC3E}">
        <p14:creationId xmlns:p14="http://schemas.microsoft.com/office/powerpoint/2010/main" val="104431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8B3A7E-3C0A-C64D-AB0C-CABA2716D7EC}"/>
              </a:ext>
            </a:extLst>
          </p:cNvPr>
          <p:cNvSpPr/>
          <p:nvPr userDrawn="1"/>
        </p:nvSpPr>
        <p:spPr>
          <a:xfrm>
            <a:off x="710214" y="1420427"/>
            <a:ext cx="10768613" cy="4880417"/>
          </a:xfrm>
          <a:prstGeom prst="rect">
            <a:avLst/>
          </a:prstGeom>
          <a:blipFill dpi="0" rotWithShape="1">
            <a:blip r:embed="rId2">
              <a:alphaModFix amt="3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0BC38B5-C5C4-44EC-191D-461ED1924775}"/>
              </a:ext>
            </a:extLst>
          </p:cNvPr>
          <p:cNvPicPr>
            <a:picLocks noChangeAspect="1"/>
          </p:cNvPicPr>
          <p:nvPr userDrawn="1"/>
        </p:nvPicPr>
        <p:blipFill rotWithShape="1">
          <a:blip r:embed="rId3"/>
          <a:srcRect t="6956" b="6954"/>
          <a:stretch/>
        </p:blipFill>
        <p:spPr>
          <a:xfrm>
            <a:off x="10440140" y="5989971"/>
            <a:ext cx="1038687" cy="868029"/>
          </a:xfrm>
          <a:prstGeom prst="rect">
            <a:avLst/>
          </a:prstGeom>
        </p:spPr>
      </p:pic>
      <p:sp>
        <p:nvSpPr>
          <p:cNvPr id="3" name="Content Placeholder 2">
            <a:extLst>
              <a:ext uri="{FF2B5EF4-FFF2-40B4-BE49-F238E27FC236}">
                <a16:creationId xmlns:a16="http://schemas.microsoft.com/office/drawing/2014/main" id="{B0EA40D8-E38F-B629-9F97-4D6B11B3E774}"/>
              </a:ext>
            </a:extLst>
          </p:cNvPr>
          <p:cNvSpPr>
            <a:spLocks noGrp="1"/>
          </p:cNvSpPr>
          <p:nvPr>
            <p:ph idx="1"/>
          </p:nvPr>
        </p:nvSpPr>
        <p:spPr>
          <a:xfrm>
            <a:off x="838199" y="1547812"/>
            <a:ext cx="10515599" cy="4629151"/>
          </a:xfrm>
        </p:spPr>
        <p:txBody>
          <a:bodyPr/>
          <a:lstStyle>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4524F4E-B20C-4E68-D727-5302932FECD6}"/>
              </a:ext>
            </a:extLst>
          </p:cNvPr>
          <p:cNvSpPr>
            <a:spLocks noGrp="1"/>
          </p:cNvSpPr>
          <p:nvPr>
            <p:ph type="title"/>
          </p:nvPr>
        </p:nvSpPr>
        <p:spPr>
          <a:xfrm>
            <a:off x="838200" y="365125"/>
            <a:ext cx="10515600" cy="868871"/>
          </a:xfrm>
        </p:spPr>
        <p:txBody>
          <a:bodyPr/>
          <a:lstStyle/>
          <a:p>
            <a:r>
              <a:rPr lang="en-US" dirty="0"/>
              <a:t>Click to edit Master title style</a:t>
            </a:r>
          </a:p>
        </p:txBody>
      </p:sp>
      <p:pic>
        <p:nvPicPr>
          <p:cNvPr id="7" name="Picture 6">
            <a:extLst>
              <a:ext uri="{FF2B5EF4-FFF2-40B4-BE49-F238E27FC236}">
                <a16:creationId xmlns:a16="http://schemas.microsoft.com/office/drawing/2014/main" id="{B177F558-1A67-A9FD-70D7-ED571D2B4C40}"/>
              </a:ext>
            </a:extLst>
          </p:cNvPr>
          <p:cNvPicPr>
            <a:picLocks noChangeAspect="1"/>
          </p:cNvPicPr>
          <p:nvPr userDrawn="1"/>
        </p:nvPicPr>
        <p:blipFill rotWithShape="1">
          <a:blip r:embed="rId4"/>
          <a:srcRect l="32073" t="27292" r="33270" b="9108"/>
          <a:stretch/>
        </p:blipFill>
        <p:spPr>
          <a:xfrm>
            <a:off x="838199" y="5989972"/>
            <a:ext cx="767044" cy="868028"/>
          </a:xfrm>
          <a:prstGeom prst="rect">
            <a:avLst/>
          </a:prstGeom>
        </p:spPr>
      </p:pic>
      <p:pic>
        <p:nvPicPr>
          <p:cNvPr id="5" name="Picture 4">
            <a:extLst>
              <a:ext uri="{FF2B5EF4-FFF2-40B4-BE49-F238E27FC236}">
                <a16:creationId xmlns:a16="http://schemas.microsoft.com/office/drawing/2014/main" id="{06BDB239-477B-F081-87EF-73EC13B6F150}"/>
              </a:ext>
            </a:extLst>
          </p:cNvPr>
          <p:cNvPicPr>
            <a:picLocks noChangeAspect="1"/>
          </p:cNvPicPr>
          <p:nvPr userDrawn="1"/>
        </p:nvPicPr>
        <p:blipFill>
          <a:blip r:embed="rId5"/>
          <a:stretch>
            <a:fillRect/>
          </a:stretch>
        </p:blipFill>
        <p:spPr>
          <a:xfrm>
            <a:off x="5077754" y="6252299"/>
            <a:ext cx="2036491" cy="605701"/>
          </a:xfrm>
          <a:prstGeom prst="rect">
            <a:avLst/>
          </a:prstGeom>
        </p:spPr>
      </p:pic>
    </p:spTree>
    <p:extLst>
      <p:ext uri="{BB962C8B-B14F-4D97-AF65-F5344CB8AC3E}">
        <p14:creationId xmlns:p14="http://schemas.microsoft.com/office/powerpoint/2010/main" val="386201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4AB4-327B-8CE5-2A86-F3B6A423F9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C730F5-05EE-208A-0D86-F61BE1EAF2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3F3E69-916C-3F6A-ED96-05A0C92829A0}"/>
              </a:ext>
            </a:extLst>
          </p:cNvPr>
          <p:cNvSpPr>
            <a:spLocks noGrp="1"/>
          </p:cNvSpPr>
          <p:nvPr>
            <p:ph type="dt" sz="half" idx="10"/>
          </p:nvPr>
        </p:nvSpPr>
        <p:spPr/>
        <p:txBody>
          <a:bodyPr/>
          <a:lstStyle/>
          <a:p>
            <a:fld id="{4383C3F4-AF5D-4B6E-A526-E5F3CC37283A}" type="datetimeFigureOut">
              <a:rPr lang="en-US" smtClean="0"/>
              <a:t>6/14/2022</a:t>
            </a:fld>
            <a:endParaRPr lang="en-US"/>
          </a:p>
        </p:txBody>
      </p:sp>
      <p:sp>
        <p:nvSpPr>
          <p:cNvPr id="5" name="Footer Placeholder 4">
            <a:extLst>
              <a:ext uri="{FF2B5EF4-FFF2-40B4-BE49-F238E27FC236}">
                <a16:creationId xmlns:a16="http://schemas.microsoft.com/office/drawing/2014/main" id="{C9E242E8-0C48-D64A-2880-B28B93BFD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0DD82-A82A-262E-73E4-CEDDFF2FE01A}"/>
              </a:ext>
            </a:extLst>
          </p:cNvPr>
          <p:cNvSpPr>
            <a:spLocks noGrp="1"/>
          </p:cNvSpPr>
          <p:nvPr>
            <p:ph type="sldNum" sz="quarter" idx="12"/>
          </p:nvPr>
        </p:nvSpPr>
        <p:spPr/>
        <p:txBody>
          <a:bodyPr/>
          <a:lstStyle/>
          <a:p>
            <a:fld id="{8BC938A9-188D-4ACC-8E2A-95CA72553EED}" type="slidenum">
              <a:rPr lang="en-US" smtClean="0"/>
              <a:t>‹#›</a:t>
            </a:fld>
            <a:endParaRPr lang="en-US"/>
          </a:p>
        </p:txBody>
      </p:sp>
    </p:spTree>
    <p:extLst>
      <p:ext uri="{BB962C8B-B14F-4D97-AF65-F5344CB8AC3E}">
        <p14:creationId xmlns:p14="http://schemas.microsoft.com/office/powerpoint/2010/main" val="116228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B7C5F-45B0-5188-D77E-0BA069D4EA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D5A1BC-6F6A-B41A-BB31-E4629DB798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720E09-C15A-0EF0-1C2F-BC5FBD66E9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B2726C-55DB-6DEF-EAF7-DA642BAE48F2}"/>
              </a:ext>
            </a:extLst>
          </p:cNvPr>
          <p:cNvSpPr>
            <a:spLocks noGrp="1"/>
          </p:cNvSpPr>
          <p:nvPr>
            <p:ph type="dt" sz="half" idx="10"/>
          </p:nvPr>
        </p:nvSpPr>
        <p:spPr/>
        <p:txBody>
          <a:bodyPr/>
          <a:lstStyle/>
          <a:p>
            <a:fld id="{4383C3F4-AF5D-4B6E-A526-E5F3CC37283A}" type="datetimeFigureOut">
              <a:rPr lang="en-US" smtClean="0"/>
              <a:t>6/14/2022</a:t>
            </a:fld>
            <a:endParaRPr lang="en-US"/>
          </a:p>
        </p:txBody>
      </p:sp>
      <p:sp>
        <p:nvSpPr>
          <p:cNvPr id="6" name="Footer Placeholder 5">
            <a:extLst>
              <a:ext uri="{FF2B5EF4-FFF2-40B4-BE49-F238E27FC236}">
                <a16:creationId xmlns:a16="http://schemas.microsoft.com/office/drawing/2014/main" id="{12EC7EFB-7889-09ED-7EF5-36D5E6ACE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BCE54-9FBF-CDF8-78D3-EFB96CB10548}"/>
              </a:ext>
            </a:extLst>
          </p:cNvPr>
          <p:cNvSpPr>
            <a:spLocks noGrp="1"/>
          </p:cNvSpPr>
          <p:nvPr>
            <p:ph type="sldNum" sz="quarter" idx="12"/>
          </p:nvPr>
        </p:nvSpPr>
        <p:spPr/>
        <p:txBody>
          <a:bodyPr/>
          <a:lstStyle/>
          <a:p>
            <a:fld id="{8BC938A9-188D-4ACC-8E2A-95CA72553EED}" type="slidenum">
              <a:rPr lang="en-US" smtClean="0"/>
              <a:t>‹#›</a:t>
            </a:fld>
            <a:endParaRPr lang="en-US"/>
          </a:p>
        </p:txBody>
      </p:sp>
    </p:spTree>
    <p:extLst>
      <p:ext uri="{BB962C8B-B14F-4D97-AF65-F5344CB8AC3E}">
        <p14:creationId xmlns:p14="http://schemas.microsoft.com/office/powerpoint/2010/main" val="296146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E2BE-E529-104E-1A51-CBE1C6ABBE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B3474-F701-0290-E4E1-84E101760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940B24-64FE-9380-05A0-DA5969FBE5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1BC215-4ADA-03A3-6642-C9416472F6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BDFB1-698E-2F39-26E2-1ECDF5B5D1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A6C820-8B5D-7126-6C0B-70858B3C07CD}"/>
              </a:ext>
            </a:extLst>
          </p:cNvPr>
          <p:cNvSpPr>
            <a:spLocks noGrp="1"/>
          </p:cNvSpPr>
          <p:nvPr>
            <p:ph type="dt" sz="half" idx="10"/>
          </p:nvPr>
        </p:nvSpPr>
        <p:spPr/>
        <p:txBody>
          <a:bodyPr/>
          <a:lstStyle/>
          <a:p>
            <a:fld id="{4383C3F4-AF5D-4B6E-A526-E5F3CC37283A}" type="datetimeFigureOut">
              <a:rPr lang="en-US" smtClean="0"/>
              <a:t>6/14/2022</a:t>
            </a:fld>
            <a:endParaRPr lang="en-US"/>
          </a:p>
        </p:txBody>
      </p:sp>
      <p:sp>
        <p:nvSpPr>
          <p:cNvPr id="8" name="Footer Placeholder 7">
            <a:extLst>
              <a:ext uri="{FF2B5EF4-FFF2-40B4-BE49-F238E27FC236}">
                <a16:creationId xmlns:a16="http://schemas.microsoft.com/office/drawing/2014/main" id="{246FFCF0-BA04-CC6B-C41A-E39DC88586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EC4551-48AF-A0B3-F1FA-7E9357E6A5FF}"/>
              </a:ext>
            </a:extLst>
          </p:cNvPr>
          <p:cNvSpPr>
            <a:spLocks noGrp="1"/>
          </p:cNvSpPr>
          <p:nvPr>
            <p:ph type="sldNum" sz="quarter" idx="12"/>
          </p:nvPr>
        </p:nvSpPr>
        <p:spPr/>
        <p:txBody>
          <a:bodyPr/>
          <a:lstStyle/>
          <a:p>
            <a:fld id="{8BC938A9-188D-4ACC-8E2A-95CA72553EED}" type="slidenum">
              <a:rPr lang="en-US" smtClean="0"/>
              <a:t>‹#›</a:t>
            </a:fld>
            <a:endParaRPr lang="en-US"/>
          </a:p>
        </p:txBody>
      </p:sp>
    </p:spTree>
    <p:extLst>
      <p:ext uri="{BB962C8B-B14F-4D97-AF65-F5344CB8AC3E}">
        <p14:creationId xmlns:p14="http://schemas.microsoft.com/office/powerpoint/2010/main" val="350248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5971-47A5-BBDA-91DA-FF431A7915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7895B7-837D-250D-A659-B169D32476D2}"/>
              </a:ext>
            </a:extLst>
          </p:cNvPr>
          <p:cNvSpPr>
            <a:spLocks noGrp="1"/>
          </p:cNvSpPr>
          <p:nvPr>
            <p:ph type="dt" sz="half" idx="10"/>
          </p:nvPr>
        </p:nvSpPr>
        <p:spPr/>
        <p:txBody>
          <a:bodyPr/>
          <a:lstStyle/>
          <a:p>
            <a:fld id="{4383C3F4-AF5D-4B6E-A526-E5F3CC37283A}" type="datetimeFigureOut">
              <a:rPr lang="en-US" smtClean="0"/>
              <a:t>6/14/2022</a:t>
            </a:fld>
            <a:endParaRPr lang="en-US"/>
          </a:p>
        </p:txBody>
      </p:sp>
      <p:sp>
        <p:nvSpPr>
          <p:cNvPr id="4" name="Footer Placeholder 3">
            <a:extLst>
              <a:ext uri="{FF2B5EF4-FFF2-40B4-BE49-F238E27FC236}">
                <a16:creationId xmlns:a16="http://schemas.microsoft.com/office/drawing/2014/main" id="{F025EF52-E6BC-572A-B24E-529350031F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E86808-D6DA-156B-78F8-F9CE10E03FBB}"/>
              </a:ext>
            </a:extLst>
          </p:cNvPr>
          <p:cNvSpPr>
            <a:spLocks noGrp="1"/>
          </p:cNvSpPr>
          <p:nvPr>
            <p:ph type="sldNum" sz="quarter" idx="12"/>
          </p:nvPr>
        </p:nvSpPr>
        <p:spPr/>
        <p:txBody>
          <a:bodyPr/>
          <a:lstStyle/>
          <a:p>
            <a:fld id="{8BC938A9-188D-4ACC-8E2A-95CA72553EED}" type="slidenum">
              <a:rPr lang="en-US" smtClean="0"/>
              <a:t>‹#›</a:t>
            </a:fld>
            <a:endParaRPr lang="en-US"/>
          </a:p>
        </p:txBody>
      </p:sp>
    </p:spTree>
    <p:extLst>
      <p:ext uri="{BB962C8B-B14F-4D97-AF65-F5344CB8AC3E}">
        <p14:creationId xmlns:p14="http://schemas.microsoft.com/office/powerpoint/2010/main" val="267766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9BF9A-583C-180B-1282-E63F140330A9}"/>
              </a:ext>
            </a:extLst>
          </p:cNvPr>
          <p:cNvSpPr>
            <a:spLocks noGrp="1"/>
          </p:cNvSpPr>
          <p:nvPr>
            <p:ph type="dt" sz="half" idx="10"/>
          </p:nvPr>
        </p:nvSpPr>
        <p:spPr/>
        <p:txBody>
          <a:bodyPr/>
          <a:lstStyle/>
          <a:p>
            <a:fld id="{4383C3F4-AF5D-4B6E-A526-E5F3CC37283A}" type="datetimeFigureOut">
              <a:rPr lang="en-US" smtClean="0"/>
              <a:t>6/14/2022</a:t>
            </a:fld>
            <a:endParaRPr lang="en-US"/>
          </a:p>
        </p:txBody>
      </p:sp>
      <p:sp>
        <p:nvSpPr>
          <p:cNvPr id="3" name="Footer Placeholder 2">
            <a:extLst>
              <a:ext uri="{FF2B5EF4-FFF2-40B4-BE49-F238E27FC236}">
                <a16:creationId xmlns:a16="http://schemas.microsoft.com/office/drawing/2014/main" id="{6CB87C06-F81F-939F-0677-85501AF8E2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AA9C2B-1706-B3C8-D86A-D3F527F15DAC}"/>
              </a:ext>
            </a:extLst>
          </p:cNvPr>
          <p:cNvSpPr>
            <a:spLocks noGrp="1"/>
          </p:cNvSpPr>
          <p:nvPr>
            <p:ph type="sldNum" sz="quarter" idx="12"/>
          </p:nvPr>
        </p:nvSpPr>
        <p:spPr/>
        <p:txBody>
          <a:bodyPr/>
          <a:lstStyle/>
          <a:p>
            <a:fld id="{8BC938A9-188D-4ACC-8E2A-95CA72553EED}" type="slidenum">
              <a:rPr lang="en-US" smtClean="0"/>
              <a:t>‹#›</a:t>
            </a:fld>
            <a:endParaRPr lang="en-US"/>
          </a:p>
        </p:txBody>
      </p:sp>
    </p:spTree>
    <p:extLst>
      <p:ext uri="{BB962C8B-B14F-4D97-AF65-F5344CB8AC3E}">
        <p14:creationId xmlns:p14="http://schemas.microsoft.com/office/powerpoint/2010/main" val="14855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0010-1781-AF46-AB93-3A5E263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734156-5927-24D3-2C7B-C180F7794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8CC00C-B8BC-937D-E8FA-FFBE36FF5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2664C-7FFD-0816-8FCD-F66BB438646C}"/>
              </a:ext>
            </a:extLst>
          </p:cNvPr>
          <p:cNvSpPr>
            <a:spLocks noGrp="1"/>
          </p:cNvSpPr>
          <p:nvPr>
            <p:ph type="dt" sz="half" idx="10"/>
          </p:nvPr>
        </p:nvSpPr>
        <p:spPr/>
        <p:txBody>
          <a:bodyPr/>
          <a:lstStyle/>
          <a:p>
            <a:fld id="{4383C3F4-AF5D-4B6E-A526-E5F3CC37283A}" type="datetimeFigureOut">
              <a:rPr lang="en-US" smtClean="0"/>
              <a:t>6/14/2022</a:t>
            </a:fld>
            <a:endParaRPr lang="en-US"/>
          </a:p>
        </p:txBody>
      </p:sp>
      <p:sp>
        <p:nvSpPr>
          <p:cNvPr id="6" name="Footer Placeholder 5">
            <a:extLst>
              <a:ext uri="{FF2B5EF4-FFF2-40B4-BE49-F238E27FC236}">
                <a16:creationId xmlns:a16="http://schemas.microsoft.com/office/drawing/2014/main" id="{F587ECAF-0B4B-B9E6-641E-CF83FBE5E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909C54-1044-FE3E-D17F-18C32EFD1863}"/>
              </a:ext>
            </a:extLst>
          </p:cNvPr>
          <p:cNvSpPr>
            <a:spLocks noGrp="1"/>
          </p:cNvSpPr>
          <p:nvPr>
            <p:ph type="sldNum" sz="quarter" idx="12"/>
          </p:nvPr>
        </p:nvSpPr>
        <p:spPr/>
        <p:txBody>
          <a:bodyPr/>
          <a:lstStyle/>
          <a:p>
            <a:fld id="{8BC938A9-188D-4ACC-8E2A-95CA72553EED}" type="slidenum">
              <a:rPr lang="en-US" smtClean="0"/>
              <a:t>‹#›</a:t>
            </a:fld>
            <a:endParaRPr lang="en-US"/>
          </a:p>
        </p:txBody>
      </p:sp>
    </p:spTree>
    <p:extLst>
      <p:ext uri="{BB962C8B-B14F-4D97-AF65-F5344CB8AC3E}">
        <p14:creationId xmlns:p14="http://schemas.microsoft.com/office/powerpoint/2010/main" val="241299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9C34-6715-2B13-4D55-532AC9251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4DF29-95EB-77D7-8D16-9ECEE708B7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2C4B64-7233-BBB5-128D-44F749170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8676-218D-4B0B-7979-65A6074D7EB2}"/>
              </a:ext>
            </a:extLst>
          </p:cNvPr>
          <p:cNvSpPr>
            <a:spLocks noGrp="1"/>
          </p:cNvSpPr>
          <p:nvPr>
            <p:ph type="dt" sz="half" idx="10"/>
          </p:nvPr>
        </p:nvSpPr>
        <p:spPr/>
        <p:txBody>
          <a:bodyPr/>
          <a:lstStyle/>
          <a:p>
            <a:fld id="{4383C3F4-AF5D-4B6E-A526-E5F3CC37283A}" type="datetimeFigureOut">
              <a:rPr lang="en-US" smtClean="0"/>
              <a:t>6/14/2022</a:t>
            </a:fld>
            <a:endParaRPr lang="en-US"/>
          </a:p>
        </p:txBody>
      </p:sp>
      <p:sp>
        <p:nvSpPr>
          <p:cNvPr id="6" name="Footer Placeholder 5">
            <a:extLst>
              <a:ext uri="{FF2B5EF4-FFF2-40B4-BE49-F238E27FC236}">
                <a16:creationId xmlns:a16="http://schemas.microsoft.com/office/drawing/2014/main" id="{52506BD3-D4BE-6220-5FA2-D9BBFE9D8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31B2D-EB16-2355-F673-CE30317F6110}"/>
              </a:ext>
            </a:extLst>
          </p:cNvPr>
          <p:cNvSpPr>
            <a:spLocks noGrp="1"/>
          </p:cNvSpPr>
          <p:nvPr>
            <p:ph type="sldNum" sz="quarter" idx="12"/>
          </p:nvPr>
        </p:nvSpPr>
        <p:spPr/>
        <p:txBody>
          <a:bodyPr/>
          <a:lstStyle/>
          <a:p>
            <a:fld id="{8BC938A9-188D-4ACC-8E2A-95CA72553EED}" type="slidenum">
              <a:rPr lang="en-US" smtClean="0"/>
              <a:t>‹#›</a:t>
            </a:fld>
            <a:endParaRPr lang="en-US"/>
          </a:p>
        </p:txBody>
      </p:sp>
    </p:spTree>
    <p:extLst>
      <p:ext uri="{BB962C8B-B14F-4D97-AF65-F5344CB8AC3E}">
        <p14:creationId xmlns:p14="http://schemas.microsoft.com/office/powerpoint/2010/main" val="3957017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07B190-AB7F-E187-CF94-17CA787F8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8F5F48-AB2F-5CF8-490C-30CC212FA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7D501-3452-F5CA-ED76-6A795DDA9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3C3F4-AF5D-4B6E-A526-E5F3CC37283A}" type="datetimeFigureOut">
              <a:rPr lang="en-US" smtClean="0"/>
              <a:t>6/14/2022</a:t>
            </a:fld>
            <a:endParaRPr lang="en-US"/>
          </a:p>
        </p:txBody>
      </p:sp>
      <p:sp>
        <p:nvSpPr>
          <p:cNvPr id="5" name="Footer Placeholder 4">
            <a:extLst>
              <a:ext uri="{FF2B5EF4-FFF2-40B4-BE49-F238E27FC236}">
                <a16:creationId xmlns:a16="http://schemas.microsoft.com/office/drawing/2014/main" id="{9C98E739-B459-F0D9-2234-6F06FCA3B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0CFD40-682D-8E08-F448-64595775A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938A9-188D-4ACC-8E2A-95CA72553EED}" type="slidenum">
              <a:rPr lang="en-US" smtClean="0"/>
              <a:t>‹#›</a:t>
            </a:fld>
            <a:endParaRPr lang="en-US"/>
          </a:p>
        </p:txBody>
      </p:sp>
    </p:spTree>
    <p:extLst>
      <p:ext uri="{BB962C8B-B14F-4D97-AF65-F5344CB8AC3E}">
        <p14:creationId xmlns:p14="http://schemas.microsoft.com/office/powerpoint/2010/main" val="379819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705D2-7E56-CC86-8C25-1E4C49C65100}"/>
              </a:ext>
            </a:extLst>
          </p:cNvPr>
          <p:cNvSpPr>
            <a:spLocks noGrp="1"/>
          </p:cNvSpPr>
          <p:nvPr>
            <p:ph idx="1"/>
          </p:nvPr>
        </p:nvSpPr>
        <p:spPr>
          <a:xfrm>
            <a:off x="838200" y="1562471"/>
            <a:ext cx="10515600" cy="4421080"/>
          </a:xfrm>
        </p:spPr>
        <p:txBody>
          <a:bodyPr/>
          <a:lstStyle/>
          <a:p>
            <a:pPr marL="0" indent="0" algn="ctr">
              <a:buNone/>
            </a:pPr>
            <a:endParaRPr lang="en-US" b="1" dirty="0">
              <a:solidFill>
                <a:srgbClr val="FF0000"/>
              </a:solidFill>
            </a:endParaRPr>
          </a:p>
        </p:txBody>
      </p:sp>
      <p:sp>
        <p:nvSpPr>
          <p:cNvPr id="6" name="Rectangle 5">
            <a:extLst>
              <a:ext uri="{FF2B5EF4-FFF2-40B4-BE49-F238E27FC236}">
                <a16:creationId xmlns:a16="http://schemas.microsoft.com/office/drawing/2014/main" id="{7BD28C3B-FD2E-23DF-AAFE-83738B02837C}"/>
              </a:ext>
            </a:extLst>
          </p:cNvPr>
          <p:cNvSpPr/>
          <p:nvPr/>
        </p:nvSpPr>
        <p:spPr>
          <a:xfrm>
            <a:off x="327734" y="1491450"/>
            <a:ext cx="11026066" cy="4492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5" name="Picture 4">
            <a:extLst>
              <a:ext uri="{FF2B5EF4-FFF2-40B4-BE49-F238E27FC236}">
                <a16:creationId xmlns:a16="http://schemas.microsoft.com/office/drawing/2014/main" id="{30411F64-8F48-AB96-814A-14D2430BFD36}"/>
              </a:ext>
            </a:extLst>
          </p:cNvPr>
          <p:cNvPicPr>
            <a:picLocks noChangeAspect="1"/>
          </p:cNvPicPr>
          <p:nvPr/>
        </p:nvPicPr>
        <p:blipFill rotWithShape="1">
          <a:blip r:embed="rId3"/>
          <a:srcRect l="14891" t="4263" r="24205" b="60422"/>
          <a:stretch/>
        </p:blipFill>
        <p:spPr>
          <a:xfrm>
            <a:off x="3427912" y="1096392"/>
            <a:ext cx="5253318" cy="4061532"/>
          </a:xfrm>
          <a:prstGeom prst="rect">
            <a:avLst/>
          </a:prstGeom>
        </p:spPr>
      </p:pic>
      <p:sp>
        <p:nvSpPr>
          <p:cNvPr id="7" name="Rectangle 6">
            <a:extLst>
              <a:ext uri="{FF2B5EF4-FFF2-40B4-BE49-F238E27FC236}">
                <a16:creationId xmlns:a16="http://schemas.microsoft.com/office/drawing/2014/main" id="{DF4C9919-DFA4-72C1-109B-88A3CFA98931}"/>
              </a:ext>
            </a:extLst>
          </p:cNvPr>
          <p:cNvSpPr/>
          <p:nvPr/>
        </p:nvSpPr>
        <p:spPr>
          <a:xfrm>
            <a:off x="242047" y="1225904"/>
            <a:ext cx="3100904" cy="696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B7C42E-789F-CF45-6BD5-0092D4C1E8CF}"/>
              </a:ext>
            </a:extLst>
          </p:cNvPr>
          <p:cNvSpPr txBox="1"/>
          <p:nvPr/>
        </p:nvSpPr>
        <p:spPr>
          <a:xfrm>
            <a:off x="3342951" y="5094819"/>
            <a:ext cx="6921637" cy="923330"/>
          </a:xfrm>
          <a:prstGeom prst="rect">
            <a:avLst/>
          </a:prstGeom>
          <a:noFill/>
        </p:spPr>
        <p:txBody>
          <a:bodyPr wrap="square" rtlCol="0">
            <a:spAutoFit/>
          </a:bodyPr>
          <a:lstStyle/>
          <a:p>
            <a:r>
              <a:rPr lang="en-US" dirty="0"/>
              <a:t>Wm. Scott Copp</a:t>
            </a:r>
          </a:p>
          <a:p>
            <a:pPr marL="285750" indent="-285750">
              <a:buFont typeface="Arial" panose="020B0604020202020204" pitchFamily="34" charset="0"/>
              <a:buChar char="•"/>
            </a:pPr>
            <a:r>
              <a:rPr lang="en-US" dirty="0"/>
              <a:t>Past President - New York State Building Officials Conference</a:t>
            </a:r>
          </a:p>
          <a:p>
            <a:pPr marL="285750" indent="-285750">
              <a:buFont typeface="Arial" panose="020B0604020202020204" pitchFamily="34" charset="0"/>
              <a:buChar char="•"/>
            </a:pPr>
            <a:r>
              <a:rPr lang="en-US" dirty="0"/>
              <a:t>Past President - Finger Lakes Building Officials Conference</a:t>
            </a:r>
          </a:p>
        </p:txBody>
      </p:sp>
      <p:sp>
        <p:nvSpPr>
          <p:cNvPr id="9" name="Title 2">
            <a:extLst>
              <a:ext uri="{FF2B5EF4-FFF2-40B4-BE49-F238E27FC236}">
                <a16:creationId xmlns:a16="http://schemas.microsoft.com/office/drawing/2014/main" id="{6EDFD6C4-0FF9-3CD4-A354-B9AE2FE28017}"/>
              </a:ext>
            </a:extLst>
          </p:cNvPr>
          <p:cNvSpPr txBox="1">
            <a:spLocks/>
          </p:cNvSpPr>
          <p:nvPr/>
        </p:nvSpPr>
        <p:spPr>
          <a:xfrm>
            <a:off x="838200" y="365125"/>
            <a:ext cx="10515600" cy="86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Honoring Chapter Leaders Past and Present</a:t>
            </a:r>
          </a:p>
        </p:txBody>
      </p:sp>
      <p:sp>
        <p:nvSpPr>
          <p:cNvPr id="10" name="Rectangle 9">
            <a:extLst>
              <a:ext uri="{FF2B5EF4-FFF2-40B4-BE49-F238E27FC236}">
                <a16:creationId xmlns:a16="http://schemas.microsoft.com/office/drawing/2014/main" id="{165467D5-6C29-8CBE-0ADD-22006539F194}"/>
              </a:ext>
            </a:extLst>
          </p:cNvPr>
          <p:cNvSpPr/>
          <p:nvPr/>
        </p:nvSpPr>
        <p:spPr>
          <a:xfrm>
            <a:off x="541538" y="5853953"/>
            <a:ext cx="296662" cy="395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0698ED-FD25-7DA6-8582-635E5FF917C1}"/>
              </a:ext>
            </a:extLst>
          </p:cNvPr>
          <p:cNvSpPr/>
          <p:nvPr/>
        </p:nvSpPr>
        <p:spPr>
          <a:xfrm>
            <a:off x="1578672" y="5954609"/>
            <a:ext cx="3100904" cy="395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16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B8C927-8BE4-2124-4CA7-8BF1F5D4DB6C}"/>
              </a:ext>
            </a:extLst>
          </p:cNvPr>
          <p:cNvSpPr>
            <a:spLocks noGrp="1"/>
          </p:cNvSpPr>
          <p:nvPr>
            <p:ph idx="1"/>
          </p:nvPr>
        </p:nvSpPr>
        <p:spPr/>
        <p:txBody>
          <a:bodyPr/>
          <a:lstStyle/>
          <a:p>
            <a:pPr marL="0" indent="0" algn="ctr">
              <a:buNone/>
            </a:pPr>
            <a:r>
              <a:rPr lang="en-US" sz="3600" dirty="0"/>
              <a:t>35 years of service to Codes:</a:t>
            </a:r>
          </a:p>
          <a:p>
            <a:pPr marL="0" indent="0">
              <a:buNone/>
            </a:pPr>
            <a:endParaRPr lang="en-US" dirty="0"/>
          </a:p>
          <a:p>
            <a:r>
              <a:rPr lang="en-US" dirty="0"/>
              <a:t>Town of Perinton as Director of Building and Planning.</a:t>
            </a:r>
          </a:p>
          <a:p>
            <a:r>
              <a:rPr lang="en-US" dirty="0"/>
              <a:t>Technical Director of Compliance Services at T.Y. Lin International</a:t>
            </a:r>
          </a:p>
          <a:p>
            <a:r>
              <a:rPr lang="en-US" dirty="0"/>
              <a:t> Aided in NYS transition to ICBO and ultimately the I-Codes</a:t>
            </a:r>
          </a:p>
          <a:p>
            <a:r>
              <a:rPr lang="en-US" dirty="0"/>
              <a:t> President of NYSBOC</a:t>
            </a:r>
          </a:p>
          <a:p>
            <a:r>
              <a:rPr lang="en-US" dirty="0"/>
              <a:t> President of FLBOA</a:t>
            </a:r>
          </a:p>
          <a:p>
            <a:r>
              <a:rPr lang="en-US" dirty="0"/>
              <a:t> President of FLBOA again when no one else raised hand</a:t>
            </a:r>
          </a:p>
        </p:txBody>
      </p:sp>
      <p:sp>
        <p:nvSpPr>
          <p:cNvPr id="3" name="Title 2">
            <a:extLst>
              <a:ext uri="{FF2B5EF4-FFF2-40B4-BE49-F238E27FC236}">
                <a16:creationId xmlns:a16="http://schemas.microsoft.com/office/drawing/2014/main" id="{E67B4F56-C635-22DF-74A4-40291F5A01A9}"/>
              </a:ext>
            </a:extLst>
          </p:cNvPr>
          <p:cNvSpPr>
            <a:spLocks noGrp="1"/>
          </p:cNvSpPr>
          <p:nvPr>
            <p:ph type="title"/>
          </p:nvPr>
        </p:nvSpPr>
        <p:spPr/>
        <p:txBody>
          <a:bodyPr/>
          <a:lstStyle/>
          <a:p>
            <a:r>
              <a:rPr lang="en-US" b="1" dirty="0"/>
              <a:t>Wm. Scott Copp</a:t>
            </a:r>
          </a:p>
        </p:txBody>
      </p:sp>
    </p:spTree>
    <p:extLst>
      <p:ext uri="{BB962C8B-B14F-4D97-AF65-F5344CB8AC3E}">
        <p14:creationId xmlns:p14="http://schemas.microsoft.com/office/powerpoint/2010/main" val="234997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B8C927-8BE4-2124-4CA7-8BF1F5D4DB6C}"/>
              </a:ext>
            </a:extLst>
          </p:cNvPr>
          <p:cNvSpPr>
            <a:spLocks noGrp="1"/>
          </p:cNvSpPr>
          <p:nvPr>
            <p:ph idx="1"/>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35 years of service to Codes:</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Promoted FLBOA and NYSBOC to actively participate on the National stage as ICC Chapter organizations</a:t>
            </a:r>
          </a:p>
          <a:p>
            <a:r>
              <a:rPr lang="en-US" dirty="0"/>
              <a:t>Participated as member of the Mechanical Code Committee</a:t>
            </a:r>
          </a:p>
          <a:p>
            <a:r>
              <a:rPr lang="en-US" dirty="0"/>
              <a:t>Participated as member of the Energy Code Committee</a:t>
            </a:r>
          </a:p>
          <a:p>
            <a:r>
              <a:rPr lang="en-US" dirty="0"/>
              <a:t>Actively encouraged NYS Chapters to Participate in ICC Northeast Regional Coalition (ICC Region VI)</a:t>
            </a:r>
          </a:p>
          <a:p>
            <a:r>
              <a:rPr lang="en-US" dirty="0"/>
              <a:t>Made strong personal connections (e.g., ICC’s Ron Piester, Steve McDaniel, Dottie </a:t>
            </a:r>
            <a:r>
              <a:rPr lang="en-US" dirty="0" err="1"/>
              <a:t>Mazzarella</a:t>
            </a:r>
            <a:r>
              <a:rPr lang="en-US" dirty="0"/>
              <a:t>)</a:t>
            </a:r>
          </a:p>
          <a:p>
            <a:endParaRPr lang="en-US" dirty="0"/>
          </a:p>
        </p:txBody>
      </p:sp>
      <p:sp>
        <p:nvSpPr>
          <p:cNvPr id="3" name="Title 2">
            <a:extLst>
              <a:ext uri="{FF2B5EF4-FFF2-40B4-BE49-F238E27FC236}">
                <a16:creationId xmlns:a16="http://schemas.microsoft.com/office/drawing/2014/main" id="{E67B4F56-C635-22DF-74A4-40291F5A01A9}"/>
              </a:ext>
            </a:extLst>
          </p:cNvPr>
          <p:cNvSpPr>
            <a:spLocks noGrp="1"/>
          </p:cNvSpPr>
          <p:nvPr>
            <p:ph type="title"/>
          </p:nvPr>
        </p:nvSpPr>
        <p:spPr/>
        <p:txBody>
          <a:bodyPr/>
          <a:lstStyle/>
          <a:p>
            <a:r>
              <a:rPr lang="en-US" b="1" dirty="0"/>
              <a:t>Wm. Scott Copp</a:t>
            </a:r>
          </a:p>
        </p:txBody>
      </p:sp>
    </p:spTree>
    <p:extLst>
      <p:ext uri="{BB962C8B-B14F-4D97-AF65-F5344CB8AC3E}">
        <p14:creationId xmlns:p14="http://schemas.microsoft.com/office/powerpoint/2010/main" val="37017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915F5F-4ADC-A797-3B1F-FCD5EA35BF43}"/>
              </a:ext>
            </a:extLst>
          </p:cNvPr>
          <p:cNvSpPr>
            <a:spLocks noGrp="1"/>
          </p:cNvSpPr>
          <p:nvPr>
            <p:ph idx="1"/>
          </p:nvPr>
        </p:nvSpPr>
        <p:spPr>
          <a:xfrm>
            <a:off x="838199" y="1233996"/>
            <a:ext cx="10515599" cy="4692671"/>
          </a:xfrm>
        </p:spPr>
        <p:txBody>
          <a:bodyPr>
            <a:normAutofit fontScale="92500" lnSpcReduction="20000"/>
          </a:bodyPr>
          <a:lstStyle/>
          <a:p>
            <a:r>
              <a:rPr lang="en-US" dirty="0"/>
              <a:t>What is someone’s legacy?</a:t>
            </a:r>
          </a:p>
          <a:p>
            <a:pPr lvl="1"/>
            <a:r>
              <a:rPr lang="en-US" dirty="0"/>
              <a:t>It is about the richness of the individual's life, including what that person accomplished and the impact he or she had on people and places. Ultimately, the story of a person's life reflects the individual's legacy.</a:t>
            </a:r>
          </a:p>
          <a:p>
            <a:r>
              <a:rPr lang="en-US" dirty="0"/>
              <a:t>Legacy is how you honor the deceased and find the aspects of them that continue on.</a:t>
            </a:r>
          </a:p>
          <a:p>
            <a:r>
              <a:rPr lang="en-US" dirty="0"/>
              <a:t>How best to honor Scott’s legacy?</a:t>
            </a:r>
          </a:p>
          <a:p>
            <a:pPr lvl="1"/>
            <a:r>
              <a:rPr lang="en-US" dirty="0"/>
              <a:t>Involves several organizations:</a:t>
            </a:r>
          </a:p>
          <a:p>
            <a:pPr lvl="2"/>
            <a:r>
              <a:rPr lang="en-US" dirty="0"/>
              <a:t>Finger Lakes Building Officials (FLBOA)</a:t>
            </a:r>
          </a:p>
          <a:p>
            <a:pPr lvl="2"/>
            <a:r>
              <a:rPr lang="en-US" dirty="0"/>
              <a:t>New York State Building Officials Conference (NYSBOC)</a:t>
            </a:r>
          </a:p>
          <a:p>
            <a:pPr lvl="2"/>
            <a:r>
              <a:rPr lang="en-US" dirty="0"/>
              <a:t>TyLin</a:t>
            </a:r>
          </a:p>
          <a:p>
            <a:pPr lvl="2"/>
            <a:r>
              <a:rPr lang="en-US" dirty="0"/>
              <a:t>International Code Council (ICC)</a:t>
            </a:r>
          </a:p>
          <a:p>
            <a:pPr lvl="1"/>
            <a:r>
              <a:rPr lang="en-US" dirty="0"/>
              <a:t>Scott’s family was involved from the beginning.</a:t>
            </a:r>
          </a:p>
          <a:p>
            <a:pPr lvl="1"/>
            <a:endParaRPr lang="en-US" dirty="0"/>
          </a:p>
        </p:txBody>
      </p:sp>
      <p:sp>
        <p:nvSpPr>
          <p:cNvPr id="3" name="Title 2">
            <a:extLst>
              <a:ext uri="{FF2B5EF4-FFF2-40B4-BE49-F238E27FC236}">
                <a16:creationId xmlns:a16="http://schemas.microsoft.com/office/drawing/2014/main" id="{FA46030B-2C78-D708-1B12-E94232CE3121}"/>
              </a:ext>
            </a:extLst>
          </p:cNvPr>
          <p:cNvSpPr>
            <a:spLocks noGrp="1"/>
          </p:cNvSpPr>
          <p:nvPr>
            <p:ph type="title"/>
          </p:nvPr>
        </p:nvSpPr>
        <p:spPr/>
        <p:txBody>
          <a:bodyPr/>
          <a:lstStyle/>
          <a:p>
            <a:r>
              <a:rPr lang="en-US" dirty="0"/>
              <a:t>Honoring Scott’s Legacy</a:t>
            </a:r>
          </a:p>
        </p:txBody>
      </p:sp>
    </p:spTree>
    <p:extLst>
      <p:ext uri="{BB962C8B-B14F-4D97-AF65-F5344CB8AC3E}">
        <p14:creationId xmlns:p14="http://schemas.microsoft.com/office/powerpoint/2010/main" val="223884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EC2179-57C2-3644-3F44-7E789574F0DA}"/>
              </a:ext>
            </a:extLst>
          </p:cNvPr>
          <p:cNvSpPr>
            <a:spLocks noGrp="1"/>
          </p:cNvSpPr>
          <p:nvPr>
            <p:ph idx="1"/>
          </p:nvPr>
        </p:nvSpPr>
        <p:spPr/>
        <p:txBody>
          <a:bodyPr>
            <a:normAutofit/>
          </a:bodyPr>
          <a:lstStyle/>
          <a:p>
            <a:r>
              <a:rPr lang="en-US" dirty="0"/>
              <a:t>FLBOA holds an annual conference for code official in-service learning</a:t>
            </a:r>
          </a:p>
          <a:p>
            <a:pPr lvl="1"/>
            <a:r>
              <a:rPr lang="en-US" dirty="0"/>
              <a:t>Original idea was to call the 2022 conference the “Conference of Distinction.” Upon Scott’s passing and discussion with Jim Burton, it became imperative to: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Recognize and memorialize Scott’s impact on the code enforcement community.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Rename the annual FLBOA conference the “Wm. Scott Copp Educational Conference.”</a:t>
            </a:r>
          </a:p>
          <a:p>
            <a:pPr lvl="1"/>
            <a:r>
              <a:rPr lang="en-US" dirty="0"/>
              <a:t>A Remembrance Coin was given to each participant in the conference. Crafted by Jim Bailey</a:t>
            </a:r>
          </a:p>
          <a:p>
            <a:pPr lvl="2"/>
            <a:endParaRPr lang="en-US" dirty="0"/>
          </a:p>
        </p:txBody>
      </p:sp>
      <p:sp>
        <p:nvSpPr>
          <p:cNvPr id="3" name="Title 2">
            <a:extLst>
              <a:ext uri="{FF2B5EF4-FFF2-40B4-BE49-F238E27FC236}">
                <a16:creationId xmlns:a16="http://schemas.microsoft.com/office/drawing/2014/main" id="{71048B5F-0215-1600-1BA8-A2EC83CB46E0}"/>
              </a:ext>
            </a:extLst>
          </p:cNvPr>
          <p:cNvSpPr>
            <a:spLocks noGrp="1"/>
          </p:cNvSpPr>
          <p:nvPr>
            <p:ph type="title"/>
          </p:nvPr>
        </p:nvSpPr>
        <p:spPr/>
        <p:txBody>
          <a:bodyPr/>
          <a:lstStyle/>
          <a:p>
            <a:r>
              <a:rPr lang="en-US" dirty="0"/>
              <a:t>Honoring Scott’s Legacy</a:t>
            </a:r>
          </a:p>
        </p:txBody>
      </p:sp>
    </p:spTree>
    <p:extLst>
      <p:ext uri="{BB962C8B-B14F-4D97-AF65-F5344CB8AC3E}">
        <p14:creationId xmlns:p14="http://schemas.microsoft.com/office/powerpoint/2010/main" val="165145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6C21F4-DCDF-34C2-6BCD-E2328F5FCBBB}"/>
              </a:ext>
            </a:extLst>
          </p:cNvPr>
          <p:cNvSpPr>
            <a:spLocks noGrp="1"/>
          </p:cNvSpPr>
          <p:nvPr>
            <p:ph type="title"/>
          </p:nvPr>
        </p:nvSpPr>
        <p:spPr/>
        <p:txBody>
          <a:bodyPr/>
          <a:lstStyle/>
          <a:p>
            <a:pPr algn="ctr"/>
            <a:r>
              <a:rPr lang="en-US" dirty="0"/>
              <a:t>    </a:t>
            </a:r>
            <a:r>
              <a:rPr lang="en-US" b="1" dirty="0"/>
              <a:t>Remembrance Coin</a:t>
            </a:r>
          </a:p>
        </p:txBody>
      </p:sp>
      <p:pic>
        <p:nvPicPr>
          <p:cNvPr id="4" name="Content Placeholder 3">
            <a:extLst>
              <a:ext uri="{FF2B5EF4-FFF2-40B4-BE49-F238E27FC236}">
                <a16:creationId xmlns:a16="http://schemas.microsoft.com/office/drawing/2014/main" id="{34428A8F-4671-0BE9-D1D4-9D6860CAE35C}"/>
              </a:ext>
            </a:extLst>
          </p:cNvPr>
          <p:cNvPicPr>
            <a:picLocks noGrp="1" noChangeAspect="1"/>
          </p:cNvPicPr>
          <p:nvPr>
            <p:ph idx="1"/>
          </p:nvPr>
        </p:nvPicPr>
        <p:blipFill>
          <a:blip r:embed="rId2"/>
          <a:stretch>
            <a:fillRect/>
          </a:stretch>
        </p:blipFill>
        <p:spPr>
          <a:xfrm>
            <a:off x="1234197" y="1538796"/>
            <a:ext cx="4542006" cy="4476750"/>
          </a:xfrm>
          <a:prstGeom prst="rect">
            <a:avLst/>
          </a:prstGeom>
        </p:spPr>
      </p:pic>
      <p:pic>
        <p:nvPicPr>
          <p:cNvPr id="6" name="Picture 5">
            <a:extLst>
              <a:ext uri="{FF2B5EF4-FFF2-40B4-BE49-F238E27FC236}">
                <a16:creationId xmlns:a16="http://schemas.microsoft.com/office/drawing/2014/main" id="{44A45D1B-17D5-99C3-6601-A5570EA4A0F2}"/>
              </a:ext>
            </a:extLst>
          </p:cNvPr>
          <p:cNvPicPr>
            <a:picLocks noChangeAspect="1"/>
          </p:cNvPicPr>
          <p:nvPr/>
        </p:nvPicPr>
        <p:blipFill>
          <a:blip r:embed="rId3"/>
          <a:stretch>
            <a:fillRect/>
          </a:stretch>
        </p:blipFill>
        <p:spPr>
          <a:xfrm>
            <a:off x="6096000" y="1462596"/>
            <a:ext cx="5166601" cy="4552950"/>
          </a:xfrm>
          <a:prstGeom prst="rect">
            <a:avLst/>
          </a:prstGeom>
        </p:spPr>
      </p:pic>
    </p:spTree>
    <p:extLst>
      <p:ext uri="{BB962C8B-B14F-4D97-AF65-F5344CB8AC3E}">
        <p14:creationId xmlns:p14="http://schemas.microsoft.com/office/powerpoint/2010/main" val="132738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3D4067-D582-F68A-063A-BD58FE882D13}"/>
              </a:ext>
            </a:extLst>
          </p:cNvPr>
          <p:cNvSpPr>
            <a:spLocks noGrp="1"/>
          </p:cNvSpPr>
          <p:nvPr>
            <p:ph idx="1"/>
          </p:nvPr>
        </p:nvSpPr>
        <p:spPr/>
        <p:txBody>
          <a:bodyPr/>
          <a:lstStyle/>
          <a:p>
            <a:r>
              <a:rPr lang="en-US" dirty="0"/>
              <a:t>Discussion further expanded beyond our New York Chapters: </a:t>
            </a:r>
          </a:p>
          <a:p>
            <a:endParaRPr lang="en-US" dirty="0"/>
          </a:p>
          <a:p>
            <a:pPr lvl="1"/>
            <a:r>
              <a:rPr lang="en-US" dirty="0"/>
              <a:t>Conversations with the Jim Burton (</a:t>
            </a:r>
            <a:r>
              <a:rPr lang="en-US" dirty="0" err="1"/>
              <a:t>TYLin</a:t>
            </a:r>
            <a:r>
              <a:rPr lang="en-US" dirty="0"/>
              <a:t>), ICC’s Ron Piester, Dottie </a:t>
            </a:r>
            <a:r>
              <a:rPr lang="en-US" dirty="0" err="1"/>
              <a:t>Mazzarella</a:t>
            </a:r>
            <a:r>
              <a:rPr lang="en-US" dirty="0"/>
              <a:t> and Steve McDaniel brought us here today.</a:t>
            </a:r>
          </a:p>
          <a:p>
            <a:pPr lvl="1"/>
            <a:r>
              <a:rPr lang="en-US" dirty="0"/>
              <a:t>ICC suggested an annual award to enhance and promote the learning and growth of an outstanding Chapter Leader in scholarship form.</a:t>
            </a:r>
          </a:p>
          <a:p>
            <a:pPr lvl="1"/>
            <a:r>
              <a:rPr lang="en-US" dirty="0"/>
              <a:t>Founding funding to come from FLBOA, </a:t>
            </a:r>
            <a:r>
              <a:rPr lang="en-US" dirty="0" err="1"/>
              <a:t>TYLin</a:t>
            </a:r>
            <a:r>
              <a:rPr lang="en-US" dirty="0"/>
              <a:t>, and NYSBOC.</a:t>
            </a:r>
          </a:p>
          <a:p>
            <a:endParaRPr lang="en-US" dirty="0"/>
          </a:p>
        </p:txBody>
      </p:sp>
      <p:sp>
        <p:nvSpPr>
          <p:cNvPr id="3" name="Title 2">
            <a:extLst>
              <a:ext uri="{FF2B5EF4-FFF2-40B4-BE49-F238E27FC236}">
                <a16:creationId xmlns:a16="http://schemas.microsoft.com/office/drawing/2014/main" id="{4FB0B2C2-081E-8E44-DF30-E3212A80A9F9}"/>
              </a:ext>
            </a:extLst>
          </p:cNvPr>
          <p:cNvSpPr>
            <a:spLocks noGrp="1"/>
          </p:cNvSpPr>
          <p:nvPr>
            <p:ph type="title"/>
          </p:nvPr>
        </p:nvSpPr>
        <p:spPr/>
        <p:txBody>
          <a:bodyPr/>
          <a:lstStyle/>
          <a:p>
            <a:r>
              <a:rPr lang="en-US" dirty="0"/>
              <a:t>Honoring Scott’s Legacy</a:t>
            </a:r>
          </a:p>
        </p:txBody>
      </p:sp>
    </p:spTree>
    <p:extLst>
      <p:ext uri="{BB962C8B-B14F-4D97-AF65-F5344CB8AC3E}">
        <p14:creationId xmlns:p14="http://schemas.microsoft.com/office/powerpoint/2010/main" val="126773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50089D-9A49-9031-530B-1F744FBE7EF6}"/>
              </a:ext>
            </a:extLst>
          </p:cNvPr>
          <p:cNvSpPr>
            <a:spLocks noGrp="1"/>
          </p:cNvSpPr>
          <p:nvPr>
            <p:ph idx="1"/>
          </p:nvPr>
        </p:nvSpPr>
        <p:spPr/>
        <p:txBody>
          <a:bodyPr/>
          <a:lstStyle/>
          <a:p>
            <a:r>
              <a:rPr lang="en-US" dirty="0"/>
              <a:t>Applicant must meet the following criteria:</a:t>
            </a:r>
          </a:p>
          <a:p>
            <a:pPr marL="0" indent="0">
              <a:buNone/>
            </a:pPr>
            <a:endParaRPr lang="en-US" dirty="0"/>
          </a:p>
          <a:p>
            <a:pPr lvl="1"/>
            <a:r>
              <a:rPr lang="en-US" dirty="0"/>
              <a:t>Exhibit exceptional leadership qualities that benefit the Code Council, Chapter and or local community, and/or</a:t>
            </a:r>
          </a:p>
          <a:p>
            <a:pPr lvl="1"/>
            <a:r>
              <a:rPr lang="en-US" dirty="0"/>
              <a:t>Serves as a mentor or inspiration to others interested in becoming Code Council or Chapter leaders, and/or</a:t>
            </a:r>
          </a:p>
          <a:p>
            <a:pPr lvl="1"/>
            <a:r>
              <a:rPr lang="en-US" dirty="0"/>
              <a:t>Advocates for and promotes leadership opportunities in the building safety profession</a:t>
            </a:r>
          </a:p>
        </p:txBody>
      </p:sp>
      <p:sp>
        <p:nvSpPr>
          <p:cNvPr id="3" name="Title 2">
            <a:extLst>
              <a:ext uri="{FF2B5EF4-FFF2-40B4-BE49-F238E27FC236}">
                <a16:creationId xmlns:a16="http://schemas.microsoft.com/office/drawing/2014/main" id="{19FF1BF4-9AF9-E1D5-A2F2-175BF5625233}"/>
              </a:ext>
            </a:extLst>
          </p:cNvPr>
          <p:cNvSpPr>
            <a:spLocks noGrp="1"/>
          </p:cNvSpPr>
          <p:nvPr>
            <p:ph type="title"/>
          </p:nvPr>
        </p:nvSpPr>
        <p:spPr/>
        <p:txBody>
          <a:bodyPr/>
          <a:lstStyle/>
          <a:p>
            <a:pPr algn="ctr"/>
            <a:r>
              <a:rPr lang="en-US" dirty="0"/>
              <a:t>Wm. Scott Copp Leadership Award</a:t>
            </a:r>
          </a:p>
        </p:txBody>
      </p:sp>
    </p:spTree>
    <p:extLst>
      <p:ext uri="{BB962C8B-B14F-4D97-AF65-F5344CB8AC3E}">
        <p14:creationId xmlns:p14="http://schemas.microsoft.com/office/powerpoint/2010/main" val="321120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7DC922-1D12-B37D-99B1-7B667938D0A4}"/>
              </a:ext>
            </a:extLst>
          </p:cNvPr>
          <p:cNvSpPr>
            <a:spLocks noGrp="1"/>
          </p:cNvSpPr>
          <p:nvPr>
            <p:ph type="title"/>
          </p:nvPr>
        </p:nvSpPr>
        <p:spPr/>
        <p:txBody>
          <a:bodyPr/>
          <a:lstStyle/>
          <a:p>
            <a:r>
              <a:rPr lang="en-US" dirty="0"/>
              <a:t>Wm. Scott Copp</a:t>
            </a:r>
          </a:p>
        </p:txBody>
      </p:sp>
      <p:sp>
        <p:nvSpPr>
          <p:cNvPr id="6" name="Content Placeholder 5">
            <a:extLst>
              <a:ext uri="{FF2B5EF4-FFF2-40B4-BE49-F238E27FC236}">
                <a16:creationId xmlns:a16="http://schemas.microsoft.com/office/drawing/2014/main" id="{8CD16321-991D-0ED6-FAD6-4BA2AD27B09C}"/>
              </a:ext>
            </a:extLst>
          </p:cNvPr>
          <p:cNvSpPr>
            <a:spLocks noGrp="1"/>
          </p:cNvSpPr>
          <p:nvPr>
            <p:ph idx="1"/>
          </p:nvPr>
        </p:nvSpPr>
        <p:spPr>
          <a:xfrm>
            <a:off x="838198" y="1547812"/>
            <a:ext cx="10515599" cy="4629151"/>
          </a:xfrm>
        </p:spPr>
        <p:txBody>
          <a:bodyPr/>
          <a:lstStyle/>
          <a:p>
            <a:r>
              <a:rPr lang="en-US" dirty="0"/>
              <a:t>Thank you for the opportunity to talk about our friend, Scott Copp.</a:t>
            </a:r>
          </a:p>
          <a:p>
            <a:r>
              <a:rPr lang="en-US" dirty="0"/>
              <a:t>We would be happy to answer any questions you may have.</a:t>
            </a:r>
          </a:p>
        </p:txBody>
      </p:sp>
      <p:pic>
        <p:nvPicPr>
          <p:cNvPr id="7" name="Picture 6">
            <a:extLst>
              <a:ext uri="{FF2B5EF4-FFF2-40B4-BE49-F238E27FC236}">
                <a16:creationId xmlns:a16="http://schemas.microsoft.com/office/drawing/2014/main" id="{86A7CC62-3F2B-F2B6-4090-465E38A3BE33}"/>
              </a:ext>
            </a:extLst>
          </p:cNvPr>
          <p:cNvPicPr>
            <a:picLocks noChangeAspect="1"/>
          </p:cNvPicPr>
          <p:nvPr/>
        </p:nvPicPr>
        <p:blipFill rotWithShape="1">
          <a:blip r:embed="rId2"/>
          <a:srcRect t="12366" b="25800"/>
          <a:stretch/>
        </p:blipFill>
        <p:spPr>
          <a:xfrm>
            <a:off x="1704382" y="2931459"/>
            <a:ext cx="1944253" cy="2599766"/>
          </a:xfrm>
          <a:prstGeom prst="rect">
            <a:avLst/>
          </a:prstGeom>
        </p:spPr>
      </p:pic>
    </p:spTree>
    <p:extLst>
      <p:ext uri="{BB962C8B-B14F-4D97-AF65-F5344CB8AC3E}">
        <p14:creationId xmlns:p14="http://schemas.microsoft.com/office/powerpoint/2010/main" val="1612579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FB0570-16BA-6503-0967-56B93A88A2DD}"/>
              </a:ext>
            </a:extLst>
          </p:cNvPr>
          <p:cNvSpPr>
            <a:spLocks noGrp="1"/>
          </p:cNvSpPr>
          <p:nvPr>
            <p:ph idx="1"/>
          </p:nvPr>
        </p:nvSpPr>
        <p:spPr/>
        <p:txBody>
          <a:bodyPr/>
          <a:lstStyle/>
          <a:p>
            <a:pPr algn="ctr"/>
            <a:endParaRPr lang="en-US" dirty="0"/>
          </a:p>
          <a:p>
            <a:pPr algn="ctr"/>
            <a:endParaRPr lang="en-US" dirty="0"/>
          </a:p>
          <a:p>
            <a:pPr marL="0" indent="0" algn="ctr">
              <a:buNone/>
            </a:pPr>
            <a:endParaRPr lang="en-US" dirty="0"/>
          </a:p>
          <a:p>
            <a:pPr marL="0" indent="0" algn="ctr">
              <a:buNone/>
            </a:pPr>
            <a:r>
              <a:rPr lang="en-US" dirty="0"/>
              <a:t>Special Thanks and Acknowledgement to </a:t>
            </a:r>
          </a:p>
          <a:p>
            <a:pPr marL="0" indent="0" algn="ctr">
              <a:buNone/>
            </a:pPr>
            <a:r>
              <a:rPr lang="en-US" dirty="0"/>
              <a:t>Eric Bradshaw </a:t>
            </a:r>
          </a:p>
          <a:p>
            <a:pPr marL="0" indent="0" algn="ctr">
              <a:buNone/>
            </a:pPr>
            <a:r>
              <a:rPr lang="en-US" dirty="0"/>
              <a:t>for his help in putting this program together.</a:t>
            </a:r>
          </a:p>
        </p:txBody>
      </p:sp>
      <p:sp>
        <p:nvSpPr>
          <p:cNvPr id="3" name="Title 2">
            <a:extLst>
              <a:ext uri="{FF2B5EF4-FFF2-40B4-BE49-F238E27FC236}">
                <a16:creationId xmlns:a16="http://schemas.microsoft.com/office/drawing/2014/main" id="{0E0CE135-F680-77D5-AF5C-32574A23AF79}"/>
              </a:ext>
            </a:extLst>
          </p:cNvPr>
          <p:cNvSpPr>
            <a:spLocks noGrp="1"/>
          </p:cNvSpPr>
          <p:nvPr>
            <p:ph type="title"/>
          </p:nvPr>
        </p:nvSpPr>
        <p:spPr/>
        <p:txBody>
          <a:bodyPr>
            <a:normAutofit/>
          </a:bodyPr>
          <a:lstStyle/>
          <a:p>
            <a:pPr algn="ctr"/>
            <a:r>
              <a:rPr lang="en-US" sz="3600" dirty="0"/>
              <a:t>Special Thanks and Acknowledgement</a:t>
            </a:r>
          </a:p>
        </p:txBody>
      </p:sp>
    </p:spTree>
    <p:extLst>
      <p:ext uri="{BB962C8B-B14F-4D97-AF65-F5344CB8AC3E}">
        <p14:creationId xmlns:p14="http://schemas.microsoft.com/office/powerpoint/2010/main" val="382431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B704D1-A095-1060-E3C3-1323454E579A}"/>
              </a:ext>
            </a:extLst>
          </p:cNvPr>
          <p:cNvSpPr>
            <a:spLocks noGrp="1"/>
          </p:cNvSpPr>
          <p:nvPr>
            <p:ph idx="1"/>
          </p:nvPr>
        </p:nvSpPr>
        <p:spPr/>
        <p:txBody>
          <a:bodyPr/>
          <a:lstStyle/>
          <a:p>
            <a:r>
              <a:rPr lang="en-US" dirty="0"/>
              <a:t>Good leaders are hard to find</a:t>
            </a:r>
          </a:p>
          <a:p>
            <a:pPr marL="457200" lvl="1">
              <a:lnSpc>
                <a:spcPct val="100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They need to have the “right stuff”</a:t>
            </a:r>
          </a:p>
          <a:p>
            <a:pPr marL="457200" lvl="1">
              <a:lnSpc>
                <a:spcPct val="100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lvl="1" indent="0">
              <a:lnSpc>
                <a:spcPct val="100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a:p>
            <a:endParaRPr lang="en-US" dirty="0"/>
          </a:p>
        </p:txBody>
      </p:sp>
      <p:sp>
        <p:nvSpPr>
          <p:cNvPr id="3" name="Title 2">
            <a:extLst>
              <a:ext uri="{FF2B5EF4-FFF2-40B4-BE49-F238E27FC236}">
                <a16:creationId xmlns:a16="http://schemas.microsoft.com/office/drawing/2014/main" id="{ADD8BEFA-06A5-D2DA-5AC3-6E355C0FE05F}"/>
              </a:ext>
            </a:extLst>
          </p:cNvPr>
          <p:cNvSpPr>
            <a:spLocks noGrp="1"/>
          </p:cNvSpPr>
          <p:nvPr>
            <p:ph type="title"/>
          </p:nvPr>
        </p:nvSpPr>
        <p:spPr/>
        <p:txBody>
          <a:bodyPr>
            <a:normAutofit/>
          </a:bodyPr>
          <a:lstStyle/>
          <a:p>
            <a:r>
              <a:rPr lang="en-US" dirty="0"/>
              <a:t>Recognizing a Good Chapter Leader </a:t>
            </a:r>
          </a:p>
        </p:txBody>
      </p:sp>
      <p:pic>
        <p:nvPicPr>
          <p:cNvPr id="4" name="Picture 3">
            <a:extLst>
              <a:ext uri="{FF2B5EF4-FFF2-40B4-BE49-F238E27FC236}">
                <a16:creationId xmlns:a16="http://schemas.microsoft.com/office/drawing/2014/main" id="{902BFE33-B197-1DE6-A3B7-0B0CC1C9FE09}"/>
              </a:ext>
            </a:extLst>
          </p:cNvPr>
          <p:cNvPicPr>
            <a:picLocks noChangeAspect="1"/>
          </p:cNvPicPr>
          <p:nvPr/>
        </p:nvPicPr>
        <p:blipFill>
          <a:blip r:embed="rId3"/>
          <a:stretch>
            <a:fillRect/>
          </a:stretch>
        </p:blipFill>
        <p:spPr>
          <a:xfrm>
            <a:off x="3585561" y="2838170"/>
            <a:ext cx="4414318" cy="2472018"/>
          </a:xfrm>
          <a:prstGeom prst="rect">
            <a:avLst/>
          </a:prstGeom>
        </p:spPr>
      </p:pic>
    </p:spTree>
    <p:extLst>
      <p:ext uri="{BB962C8B-B14F-4D97-AF65-F5344CB8AC3E}">
        <p14:creationId xmlns:p14="http://schemas.microsoft.com/office/powerpoint/2010/main" val="18295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D5581-15D6-01EB-C537-7F86D3D82DA0}"/>
              </a:ext>
            </a:extLst>
          </p:cNvPr>
          <p:cNvSpPr>
            <a:spLocks noGrp="1"/>
          </p:cNvSpPr>
          <p:nvPr>
            <p:ph idx="1"/>
          </p:nvPr>
        </p:nvSpPr>
        <p:spPr/>
        <p:txBody>
          <a:bodyPr>
            <a:normAutofit/>
          </a:bodyPr>
          <a:lstStyle/>
          <a:p>
            <a:pPr marL="0" indent="0" algn="ctr">
              <a:buNone/>
            </a:pPr>
            <a:r>
              <a:rPr lang="en-US" sz="6000" dirty="0"/>
              <a:t>If your </a:t>
            </a:r>
            <a:r>
              <a:rPr lang="en-US" sz="6000" b="1" i="1" dirty="0"/>
              <a:t>actions</a:t>
            </a:r>
            <a:r>
              <a:rPr lang="en-US" sz="6000" dirty="0"/>
              <a:t> inspire others to dream more, learn more, do more and become more,</a:t>
            </a:r>
          </a:p>
          <a:p>
            <a:pPr marL="0" indent="0" algn="ctr">
              <a:buNone/>
            </a:pPr>
            <a:r>
              <a:rPr lang="en-US" sz="6000" dirty="0"/>
              <a:t> YOU ARE A LEADER</a:t>
            </a:r>
          </a:p>
        </p:txBody>
      </p:sp>
      <p:sp>
        <p:nvSpPr>
          <p:cNvPr id="3" name="Title 2">
            <a:extLst>
              <a:ext uri="{FF2B5EF4-FFF2-40B4-BE49-F238E27FC236}">
                <a16:creationId xmlns:a16="http://schemas.microsoft.com/office/drawing/2014/main" id="{974191FB-726F-2FFA-5BA6-A53EDB688E96}"/>
              </a:ext>
            </a:extLst>
          </p:cNvPr>
          <p:cNvSpPr>
            <a:spLocks noGrp="1"/>
          </p:cNvSpPr>
          <p:nvPr>
            <p:ph type="title"/>
          </p:nvPr>
        </p:nvSpPr>
        <p:spPr/>
        <p:txBody>
          <a:bodyPr/>
          <a:lstStyle/>
          <a:p>
            <a:pPr algn="ctr"/>
            <a:r>
              <a:rPr lang="en-US" dirty="0"/>
              <a:t>Quote for the Day</a:t>
            </a:r>
          </a:p>
        </p:txBody>
      </p:sp>
    </p:spTree>
    <p:extLst>
      <p:ext uri="{BB962C8B-B14F-4D97-AF65-F5344CB8AC3E}">
        <p14:creationId xmlns:p14="http://schemas.microsoft.com/office/powerpoint/2010/main" val="260262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D0E3B1-4685-B802-2C30-6B01F1CAC324}"/>
              </a:ext>
            </a:extLst>
          </p:cNvPr>
          <p:cNvSpPr>
            <a:spLocks noGrp="1"/>
          </p:cNvSpPr>
          <p:nvPr>
            <p:ph idx="1"/>
          </p:nvPr>
        </p:nvSpPr>
        <p:spPr/>
        <p:txBody>
          <a:bodyPr/>
          <a:lstStyle/>
          <a:p>
            <a:pPr marL="0" indent="0" algn="l">
              <a:buNone/>
            </a:pPr>
            <a:r>
              <a:rPr lang="en-US" b="0" i="0" dirty="0">
                <a:solidFill>
                  <a:srgbClr val="000000"/>
                </a:solidFill>
                <a:effectLst/>
              </a:rPr>
              <a:t>Simple explorations of the question, “what makes a good Chapter leader?” include:</a:t>
            </a:r>
          </a:p>
          <a:p>
            <a:r>
              <a:rPr lang="en-US" b="0" i="0" dirty="0">
                <a:solidFill>
                  <a:srgbClr val="000000"/>
                </a:solidFill>
                <a:effectLst/>
              </a:rPr>
              <a:t>A </a:t>
            </a:r>
            <a:r>
              <a:rPr lang="en-US" b="1" i="1" dirty="0">
                <a:solidFill>
                  <a:srgbClr val="000000"/>
                </a:solidFill>
                <a:effectLst/>
              </a:rPr>
              <a:t>leader</a:t>
            </a:r>
            <a:r>
              <a:rPr lang="en-US" b="0" i="0" dirty="0">
                <a:solidFill>
                  <a:srgbClr val="000000"/>
                </a:solidFill>
                <a:effectLst/>
              </a:rPr>
              <a:t> is someone who </a:t>
            </a:r>
            <a:r>
              <a:rPr lang="en-US" dirty="0"/>
              <a:t>inspires passion </a:t>
            </a:r>
            <a:r>
              <a:rPr lang="en-US" b="0" i="0" dirty="0">
                <a:solidFill>
                  <a:srgbClr val="000000"/>
                </a:solidFill>
                <a:effectLst/>
              </a:rPr>
              <a:t>and motivation in the group, </a:t>
            </a:r>
            <a:r>
              <a:rPr lang="en-US" b="0" i="1" u="sng" dirty="0">
                <a:solidFill>
                  <a:srgbClr val="000000"/>
                </a:solidFill>
                <a:effectLst/>
              </a:rPr>
              <a:t>especially through deed example</a:t>
            </a:r>
            <a:r>
              <a:rPr lang="en-US" b="0" i="0" dirty="0">
                <a:solidFill>
                  <a:srgbClr val="000000"/>
                </a:solidFill>
                <a:effectLst/>
              </a:rPr>
              <a:t>.</a:t>
            </a:r>
          </a:p>
          <a:p>
            <a:r>
              <a:rPr lang="en-US" b="0" i="0" dirty="0">
                <a:solidFill>
                  <a:srgbClr val="000000"/>
                </a:solidFill>
                <a:effectLst/>
              </a:rPr>
              <a:t>A </a:t>
            </a:r>
            <a:r>
              <a:rPr lang="en-US" b="1" i="1" dirty="0">
                <a:solidFill>
                  <a:srgbClr val="000000"/>
                </a:solidFill>
                <a:effectLst/>
              </a:rPr>
              <a:t>leader</a:t>
            </a:r>
            <a:r>
              <a:rPr lang="en-US" b="0" i="0" dirty="0">
                <a:solidFill>
                  <a:srgbClr val="000000"/>
                </a:solidFill>
                <a:effectLst/>
              </a:rPr>
              <a:t> is someone with a vision and the path to realizing it.</a:t>
            </a:r>
          </a:p>
          <a:p>
            <a:r>
              <a:rPr lang="en-US" b="0" i="0" dirty="0">
                <a:solidFill>
                  <a:srgbClr val="000000"/>
                </a:solidFill>
                <a:effectLst/>
              </a:rPr>
              <a:t>A </a:t>
            </a:r>
            <a:r>
              <a:rPr lang="en-US" b="1" i="1" dirty="0">
                <a:solidFill>
                  <a:srgbClr val="000000"/>
                </a:solidFill>
                <a:effectLst/>
              </a:rPr>
              <a:t>leader</a:t>
            </a:r>
            <a:r>
              <a:rPr lang="en-US" b="0" i="0" dirty="0">
                <a:solidFill>
                  <a:srgbClr val="000000"/>
                </a:solidFill>
                <a:effectLst/>
              </a:rPr>
              <a:t> is someone who ensures their team has support and the tools to achieve their goals.</a:t>
            </a:r>
          </a:p>
          <a:p>
            <a:pPr marL="0" indent="0" algn="l">
              <a:buNone/>
            </a:pPr>
            <a:r>
              <a:rPr lang="en-US" b="0" i="0" dirty="0">
                <a:solidFill>
                  <a:srgbClr val="000000"/>
                </a:solidFill>
                <a:effectLst/>
              </a:rPr>
              <a:t>A leader may be any of those things, but a </a:t>
            </a:r>
            <a:r>
              <a:rPr lang="en-US" b="0" i="1" dirty="0">
                <a:solidFill>
                  <a:srgbClr val="000000"/>
                </a:solidFill>
                <a:effectLst/>
              </a:rPr>
              <a:t>good leader</a:t>
            </a:r>
            <a:r>
              <a:rPr lang="en-US" b="0" i="0" dirty="0">
                <a:solidFill>
                  <a:srgbClr val="000000"/>
                </a:solidFill>
                <a:effectLst/>
              </a:rPr>
              <a:t> is all three. </a:t>
            </a:r>
          </a:p>
          <a:p>
            <a:endParaRPr lang="en-US" dirty="0"/>
          </a:p>
        </p:txBody>
      </p:sp>
      <p:sp>
        <p:nvSpPr>
          <p:cNvPr id="3" name="Title 2">
            <a:extLst>
              <a:ext uri="{FF2B5EF4-FFF2-40B4-BE49-F238E27FC236}">
                <a16:creationId xmlns:a16="http://schemas.microsoft.com/office/drawing/2014/main" id="{B61FBD10-46F6-5EF0-8A61-265592DA27D9}"/>
              </a:ext>
            </a:extLst>
          </p:cNvPr>
          <p:cNvSpPr>
            <a:spLocks noGrp="1"/>
          </p:cNvSpPr>
          <p:nvPr>
            <p:ph type="title"/>
          </p:nvPr>
        </p:nvSpPr>
        <p:spPr/>
        <p:txBody>
          <a:bodyPr/>
          <a:lstStyle/>
          <a:p>
            <a:r>
              <a:rPr lang="en-US" b="1" dirty="0"/>
              <a:t>Characteristics</a:t>
            </a:r>
            <a:r>
              <a:rPr lang="en-US" dirty="0"/>
              <a:t> of a Good Chapter Leader</a:t>
            </a:r>
          </a:p>
        </p:txBody>
      </p:sp>
    </p:spTree>
    <p:extLst>
      <p:ext uri="{BB962C8B-B14F-4D97-AF65-F5344CB8AC3E}">
        <p14:creationId xmlns:p14="http://schemas.microsoft.com/office/powerpoint/2010/main" val="98703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2D9544-E06F-45C7-E670-2CCA57F123EA}"/>
              </a:ext>
            </a:extLst>
          </p:cNvPr>
          <p:cNvSpPr>
            <a:spLocks noGrp="1"/>
          </p:cNvSpPr>
          <p:nvPr>
            <p:ph idx="1"/>
          </p:nvPr>
        </p:nvSpPr>
        <p:spPr/>
        <p:txBody>
          <a:bodyPr>
            <a:normAutofit fontScale="92500" lnSpcReduction="10000"/>
          </a:bodyPr>
          <a:lstStyle/>
          <a:p>
            <a:pPr>
              <a:spcBef>
                <a:spcPts val="0"/>
              </a:spcBef>
            </a:pPr>
            <a:r>
              <a:rPr lang="en-US" dirty="0"/>
              <a:t>Knowledgeable</a:t>
            </a:r>
          </a:p>
          <a:p>
            <a:pPr lvl="1">
              <a:spcBef>
                <a:spcPts val="0"/>
              </a:spcBef>
            </a:pPr>
            <a:r>
              <a:rPr lang="en-US" b="0" i="0" dirty="0">
                <a:solidFill>
                  <a:srgbClr val="202124"/>
                </a:solidFill>
                <a:effectLst/>
              </a:rPr>
              <a:t>Educated and well informed. Having knowledge, </a:t>
            </a:r>
            <a:r>
              <a:rPr lang="en-US" b="0" i="1" u="sng" dirty="0">
                <a:solidFill>
                  <a:srgbClr val="202124"/>
                </a:solidFill>
                <a:effectLst/>
              </a:rPr>
              <a:t>both “book” and experiential,</a:t>
            </a:r>
            <a:r>
              <a:rPr lang="en-US" b="0" i="0" dirty="0">
                <a:solidFill>
                  <a:srgbClr val="202124"/>
                </a:solidFill>
                <a:effectLst/>
              </a:rPr>
              <a:t> especially of a particular subject</a:t>
            </a:r>
            <a:r>
              <a:rPr lang="en-US" b="0" i="0" dirty="0">
                <a:solidFill>
                  <a:srgbClr val="202124"/>
                </a:solidFill>
                <a:effectLst/>
                <a:latin typeface="Roboto" panose="02000000000000000000" pitchFamily="2" charset="0"/>
              </a:rPr>
              <a:t>.</a:t>
            </a:r>
          </a:p>
          <a:p>
            <a:pPr>
              <a:spcBef>
                <a:spcPts val="0"/>
              </a:spcBef>
            </a:pPr>
            <a:r>
              <a:rPr lang="en-US" dirty="0">
                <a:solidFill>
                  <a:srgbClr val="202124"/>
                </a:solidFill>
              </a:rPr>
              <a:t>Approachable</a:t>
            </a:r>
          </a:p>
          <a:p>
            <a:pPr lvl="1">
              <a:spcBef>
                <a:spcPts val="0"/>
              </a:spcBef>
            </a:pPr>
            <a:r>
              <a:rPr lang="en-US" dirty="0"/>
              <a:t>Shares information. Treats everyone the same. Willing to listen.</a:t>
            </a:r>
          </a:p>
          <a:p>
            <a:pPr>
              <a:lnSpc>
                <a:spcPct val="100000"/>
              </a:lnSpc>
              <a:spcBef>
                <a:spcPts val="0"/>
              </a:spcBef>
            </a:pPr>
            <a:r>
              <a:rPr lang="en-US" sz="2800" dirty="0">
                <a:effectLst/>
                <a:ea typeface="Calibri" panose="020F0502020204030204" pitchFamily="34" charset="0"/>
                <a:cs typeface="Times New Roman" panose="02020603050405020304" pitchFamily="18" charset="0"/>
              </a:rPr>
              <a:t>Articulate</a:t>
            </a:r>
          </a:p>
          <a:p>
            <a:pPr lvl="1">
              <a:lnSpc>
                <a:spcPct val="100000"/>
              </a:lnSpc>
              <a:spcBef>
                <a:spcPts val="0"/>
              </a:spcBef>
            </a:pPr>
            <a:r>
              <a:rPr lang="en-US" dirty="0">
                <a:ea typeface="Calibri" panose="020F0502020204030204" pitchFamily="34" charset="0"/>
                <a:cs typeface="Times New Roman" panose="02020603050405020304" pitchFamily="18" charset="0"/>
              </a:rPr>
              <a:t>Capable of sharing information clearly.</a:t>
            </a:r>
          </a:p>
          <a:p>
            <a:pPr>
              <a:lnSpc>
                <a:spcPct val="107000"/>
              </a:lnSpc>
              <a:spcBef>
                <a:spcPts val="0"/>
              </a:spcBef>
            </a:pPr>
            <a:r>
              <a:rPr lang="en-US" dirty="0">
                <a:effectLst/>
                <a:ea typeface="Calibri" panose="020F0502020204030204" pitchFamily="34" charset="0"/>
                <a:cs typeface="Times New Roman" panose="02020603050405020304" pitchFamily="18" charset="0"/>
              </a:rPr>
              <a:t>Expectation of Success</a:t>
            </a:r>
          </a:p>
          <a:p>
            <a:pPr lvl="1">
              <a:lnSpc>
                <a:spcPct val="107000"/>
              </a:lnSpc>
              <a:spcBef>
                <a:spcPts val="0"/>
              </a:spcBef>
            </a:pPr>
            <a:r>
              <a:rPr lang="en-US" dirty="0">
                <a:ea typeface="Calibri" panose="020F0502020204030204" pitchFamily="34" charset="0"/>
                <a:cs typeface="Times New Roman" panose="02020603050405020304" pitchFamily="18" charset="0"/>
              </a:rPr>
              <a:t>Positive attitude. Believes in and supports the established goals.</a:t>
            </a:r>
          </a:p>
          <a:p>
            <a:pPr>
              <a:lnSpc>
                <a:spcPct val="107000"/>
              </a:lnSpc>
              <a:spcBef>
                <a:spcPts val="0"/>
              </a:spcBef>
            </a:pPr>
            <a:r>
              <a:rPr lang="en-US" dirty="0">
                <a:effectLst/>
                <a:ea typeface="Calibri" panose="020F0502020204030204" pitchFamily="34" charset="0"/>
                <a:cs typeface="Times New Roman" panose="02020603050405020304" pitchFamily="18" charset="0"/>
              </a:rPr>
              <a:t>Passionate</a:t>
            </a:r>
          </a:p>
          <a:p>
            <a:pPr lvl="1">
              <a:lnSpc>
                <a:spcPct val="107000"/>
              </a:lnSpc>
              <a:spcBef>
                <a:spcPts val="0"/>
              </a:spcBef>
            </a:pPr>
            <a:r>
              <a:rPr lang="en-US" dirty="0">
                <a:ea typeface="Calibri" panose="020F0502020204030204" pitchFamily="34" charset="0"/>
                <a:cs typeface="Times New Roman" panose="02020603050405020304" pitchFamily="18" charset="0"/>
              </a:rPr>
              <a:t>Enthusiastic about the code and the organization. Goes ‘above and beyond.’</a:t>
            </a:r>
            <a:endParaRPr lang="en-US" dirty="0">
              <a:effectLst/>
              <a:ea typeface="Calibri" panose="020F0502020204030204" pitchFamily="34" charset="0"/>
              <a:cs typeface="Times New Roman" panose="02020603050405020304" pitchFamily="18" charset="0"/>
            </a:endParaRPr>
          </a:p>
          <a:p>
            <a:pPr lvl="1">
              <a:lnSpc>
                <a:spcPct val="107000"/>
              </a:lnSpc>
              <a:spcBef>
                <a:spcPts val="0"/>
              </a:spcBef>
            </a:pPr>
            <a:endParaRPr lang="en-US" dirty="0">
              <a:effectLst/>
              <a:ea typeface="Calibri" panose="020F0502020204030204" pitchFamily="34" charset="0"/>
              <a:cs typeface="Times New Roman" panose="02020603050405020304" pitchFamily="18" charset="0"/>
            </a:endParaRPr>
          </a:p>
          <a:p>
            <a:pPr lvl="1" indent="-457200">
              <a:lnSpc>
                <a:spcPct val="107000"/>
              </a:lnSpc>
              <a:spcBef>
                <a:spcPts val="0"/>
              </a:spcBef>
              <a:spcAft>
                <a:spcPts val="800"/>
              </a:spcAft>
            </a:pPr>
            <a:endParaRPr lang="en-US" dirty="0">
              <a:effectLst/>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sz="2400" dirty="0">
              <a:effectLst/>
              <a:ea typeface="Calibri" panose="020F0502020204030204" pitchFamily="34" charset="0"/>
              <a:cs typeface="Times New Roman" panose="02020603050405020304" pitchFamily="18" charset="0"/>
            </a:endParaRPr>
          </a:p>
          <a:p>
            <a:endParaRPr lang="en-US" dirty="0"/>
          </a:p>
          <a:p>
            <a:pPr lvl="1"/>
            <a:endParaRPr lang="en-US" dirty="0"/>
          </a:p>
        </p:txBody>
      </p:sp>
      <p:sp>
        <p:nvSpPr>
          <p:cNvPr id="3" name="Title 2">
            <a:extLst>
              <a:ext uri="{FF2B5EF4-FFF2-40B4-BE49-F238E27FC236}">
                <a16:creationId xmlns:a16="http://schemas.microsoft.com/office/drawing/2014/main" id="{AA6C5B2B-7E04-F014-211E-1A2B903B9480}"/>
              </a:ext>
            </a:extLst>
          </p:cNvPr>
          <p:cNvSpPr>
            <a:spLocks noGrp="1"/>
          </p:cNvSpPr>
          <p:nvPr>
            <p:ph type="title"/>
          </p:nvPr>
        </p:nvSpPr>
        <p:spPr/>
        <p:txBody>
          <a:bodyPr/>
          <a:lstStyle/>
          <a:p>
            <a:r>
              <a:rPr lang="en-US" b="1" dirty="0"/>
              <a:t>Qualities </a:t>
            </a:r>
            <a:r>
              <a:rPr lang="en-US" dirty="0"/>
              <a:t>of a Good Chapter Leader</a:t>
            </a:r>
          </a:p>
        </p:txBody>
      </p:sp>
    </p:spTree>
    <p:extLst>
      <p:ext uri="{BB962C8B-B14F-4D97-AF65-F5344CB8AC3E}">
        <p14:creationId xmlns:p14="http://schemas.microsoft.com/office/powerpoint/2010/main" val="361833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7DFA7DA-3941-B56B-390B-5D6753AFEAEF}"/>
              </a:ext>
            </a:extLst>
          </p:cNvPr>
          <p:cNvSpPr>
            <a:spLocks noGrp="1"/>
          </p:cNvSpPr>
          <p:nvPr>
            <p:ph idx="1"/>
          </p:nvPr>
        </p:nvSpPr>
        <p:spPr/>
        <p:txBody>
          <a:bodyPr/>
          <a:lstStyle/>
          <a:p>
            <a:r>
              <a:rPr lang="en-US" dirty="0"/>
              <a:t>What does it mean to honor someone?</a:t>
            </a:r>
          </a:p>
          <a:p>
            <a:pPr lvl="1"/>
            <a:r>
              <a:rPr lang="en-US" dirty="0"/>
              <a:t>Bestowing special recognition for the work they have done.</a:t>
            </a:r>
          </a:p>
          <a:p>
            <a:pPr lvl="1"/>
            <a:r>
              <a:rPr lang="en-US" dirty="0"/>
              <a:t>Acknowledging them with admiration and respect.</a:t>
            </a:r>
          </a:p>
          <a:p>
            <a:r>
              <a:rPr lang="en-US" dirty="0"/>
              <a:t>Why is it important to do something special for a good Chapter Leader?</a:t>
            </a:r>
          </a:p>
          <a:p>
            <a:pPr lvl="1"/>
            <a:r>
              <a:rPr lang="en-US" dirty="0"/>
              <a:t>Publicly affirms the Chapters appreciation for the work done under the individuals leadership. Highlight volunteerism!</a:t>
            </a:r>
          </a:p>
          <a:p>
            <a:pPr lvl="1"/>
            <a:r>
              <a:rPr lang="en-US" dirty="0"/>
              <a:t>Outlines those accomplishments.</a:t>
            </a:r>
          </a:p>
          <a:p>
            <a:pPr lvl="1"/>
            <a:r>
              <a:rPr lang="en-US" dirty="0"/>
              <a:t>Memorializes the individual in the Chapter’s history.</a:t>
            </a:r>
          </a:p>
          <a:p>
            <a:pPr lvl="1"/>
            <a:r>
              <a:rPr lang="en-US" dirty="0"/>
              <a:t>Encourages members to become good leaders.</a:t>
            </a:r>
          </a:p>
          <a:p>
            <a:pPr lvl="1"/>
            <a:endParaRPr lang="en-US" dirty="0"/>
          </a:p>
          <a:p>
            <a:pPr lvl="1"/>
            <a:endParaRPr lang="en-US" dirty="0"/>
          </a:p>
          <a:p>
            <a:pPr lvl="1"/>
            <a:endParaRPr lang="en-US" dirty="0"/>
          </a:p>
        </p:txBody>
      </p:sp>
      <p:sp>
        <p:nvSpPr>
          <p:cNvPr id="2" name="Title 1">
            <a:extLst>
              <a:ext uri="{FF2B5EF4-FFF2-40B4-BE49-F238E27FC236}">
                <a16:creationId xmlns:a16="http://schemas.microsoft.com/office/drawing/2014/main" id="{BBD3A63F-7870-69C7-510A-0F421644FCFA}"/>
              </a:ext>
            </a:extLst>
          </p:cNvPr>
          <p:cNvSpPr>
            <a:spLocks noGrp="1"/>
          </p:cNvSpPr>
          <p:nvPr>
            <p:ph type="title"/>
          </p:nvPr>
        </p:nvSpPr>
        <p:spPr/>
        <p:txBody>
          <a:bodyPr/>
          <a:lstStyle/>
          <a:p>
            <a:r>
              <a:rPr lang="en-US" b="1" dirty="0"/>
              <a:t>Honoring</a:t>
            </a:r>
            <a:r>
              <a:rPr lang="en-US" dirty="0"/>
              <a:t> a Good Chapter Leader</a:t>
            </a:r>
          </a:p>
        </p:txBody>
      </p:sp>
    </p:spTree>
    <p:extLst>
      <p:ext uri="{BB962C8B-B14F-4D97-AF65-F5344CB8AC3E}">
        <p14:creationId xmlns:p14="http://schemas.microsoft.com/office/powerpoint/2010/main" val="3176213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B1496B-1491-70D3-11A5-F308CFAF4EA2}"/>
              </a:ext>
            </a:extLst>
          </p:cNvPr>
          <p:cNvSpPr>
            <a:spLocks noGrp="1"/>
          </p:cNvSpPr>
          <p:nvPr>
            <p:ph idx="1"/>
          </p:nvPr>
        </p:nvSpPr>
        <p:spPr/>
        <p:txBody>
          <a:bodyPr/>
          <a:lstStyle/>
          <a:p>
            <a:r>
              <a:rPr lang="en-US" dirty="0"/>
              <a:t>Chapter needs to determine what type of recognition is deserved.</a:t>
            </a:r>
          </a:p>
          <a:p>
            <a:pPr lvl="1"/>
            <a:r>
              <a:rPr lang="en-US" dirty="0"/>
              <a:t>Based on the level of accomplishment.</a:t>
            </a:r>
          </a:p>
          <a:p>
            <a:pPr lvl="2"/>
            <a:r>
              <a:rPr lang="en-US" dirty="0"/>
              <a:t>Certificate of Achievement?</a:t>
            </a:r>
          </a:p>
          <a:p>
            <a:pPr lvl="2"/>
            <a:r>
              <a:rPr lang="en-US" dirty="0"/>
              <a:t>Plaque?</a:t>
            </a:r>
          </a:p>
          <a:p>
            <a:pPr lvl="2"/>
            <a:r>
              <a:rPr lang="en-US" dirty="0"/>
              <a:t>Gift certificate?</a:t>
            </a:r>
          </a:p>
          <a:p>
            <a:r>
              <a:rPr lang="en-US" dirty="0"/>
              <a:t>What if they pass away while still actively engaged in the program?</a:t>
            </a:r>
          </a:p>
          <a:p>
            <a:pPr lvl="1"/>
            <a:r>
              <a:rPr lang="en-US" dirty="0"/>
              <a:t>Posthumously award?</a:t>
            </a:r>
          </a:p>
          <a:p>
            <a:pPr lvl="1"/>
            <a:r>
              <a:rPr lang="en-US" dirty="0"/>
              <a:t>You must consider the family who has likely sacrificed time with the individual.</a:t>
            </a:r>
          </a:p>
          <a:p>
            <a:endParaRPr lang="en-US" dirty="0"/>
          </a:p>
          <a:p>
            <a:pPr lvl="2"/>
            <a:endParaRPr lang="en-US" dirty="0"/>
          </a:p>
        </p:txBody>
      </p:sp>
      <p:sp>
        <p:nvSpPr>
          <p:cNvPr id="3" name="Title 2">
            <a:extLst>
              <a:ext uri="{FF2B5EF4-FFF2-40B4-BE49-F238E27FC236}">
                <a16:creationId xmlns:a16="http://schemas.microsoft.com/office/drawing/2014/main" id="{DA979245-BAB9-CEEF-208A-2FCC559684C2}"/>
              </a:ext>
            </a:extLst>
          </p:cNvPr>
          <p:cNvSpPr>
            <a:spLocks noGrp="1"/>
          </p:cNvSpPr>
          <p:nvPr>
            <p:ph type="title"/>
          </p:nvPr>
        </p:nvSpPr>
        <p:spPr/>
        <p:txBody>
          <a:bodyPr/>
          <a:lstStyle/>
          <a:p>
            <a:r>
              <a:rPr lang="en-US" dirty="0"/>
              <a:t>How Do We Accomplish This?</a:t>
            </a:r>
          </a:p>
        </p:txBody>
      </p:sp>
    </p:spTree>
    <p:extLst>
      <p:ext uri="{BB962C8B-B14F-4D97-AF65-F5344CB8AC3E}">
        <p14:creationId xmlns:p14="http://schemas.microsoft.com/office/powerpoint/2010/main" val="208860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D26636-193E-55B9-22B7-832E88F44F9E}"/>
              </a:ext>
            </a:extLst>
          </p:cNvPr>
          <p:cNvSpPr>
            <a:spLocks noGrp="1"/>
          </p:cNvSpPr>
          <p:nvPr>
            <p:ph idx="1"/>
          </p:nvPr>
        </p:nvSpPr>
        <p:spPr/>
        <p:txBody>
          <a:bodyPr>
            <a:normAutofit fontScale="92500" lnSpcReduction="20000"/>
          </a:bodyPr>
          <a:lstStyle/>
          <a:p>
            <a:r>
              <a:rPr lang="en-US" dirty="0"/>
              <a:t>Knowledgeable</a:t>
            </a:r>
          </a:p>
          <a:p>
            <a:pPr lvl="1"/>
            <a:r>
              <a:rPr lang="en-US" dirty="0"/>
              <a:t>Educated and well informed. Having knowledge, especially of a particular subject. </a:t>
            </a:r>
            <a:r>
              <a:rPr lang="en-US" i="1" u="sng" dirty="0"/>
              <a:t>(Actually, broad knowledge of many subjects)</a:t>
            </a:r>
          </a:p>
          <a:p>
            <a:r>
              <a:rPr lang="en-US" dirty="0"/>
              <a:t>Approachable</a:t>
            </a:r>
          </a:p>
          <a:p>
            <a:pPr lvl="1"/>
            <a:r>
              <a:rPr lang="en-US" dirty="0"/>
              <a:t>Shares information. Treats everyone the same. Willing to listen.</a:t>
            </a:r>
          </a:p>
          <a:p>
            <a:r>
              <a:rPr lang="en-US" dirty="0"/>
              <a:t>Articulate</a:t>
            </a:r>
          </a:p>
          <a:p>
            <a:pPr lvl="1"/>
            <a:r>
              <a:rPr lang="en-US" dirty="0"/>
              <a:t>Capable of sharing information clearly.</a:t>
            </a:r>
          </a:p>
          <a:p>
            <a:r>
              <a:rPr lang="en-US" dirty="0"/>
              <a:t>Expectation of Success</a:t>
            </a:r>
          </a:p>
          <a:p>
            <a:pPr lvl="1"/>
            <a:r>
              <a:rPr lang="en-US" dirty="0">
                <a:solidFill>
                  <a:srgbClr val="FF0000"/>
                </a:solidFill>
              </a:rPr>
              <a:t>Positive attitude</a:t>
            </a:r>
            <a:r>
              <a:rPr lang="en-US" dirty="0"/>
              <a:t>. Believes in and supports the established goals.</a:t>
            </a:r>
          </a:p>
          <a:p>
            <a:r>
              <a:rPr lang="en-US" dirty="0"/>
              <a:t>Passionate</a:t>
            </a:r>
          </a:p>
          <a:p>
            <a:pPr lvl="1"/>
            <a:r>
              <a:rPr lang="en-US" dirty="0"/>
              <a:t>Enthusiastic about the code and the organization. Goes ‘above and beyond.’</a:t>
            </a:r>
          </a:p>
          <a:p>
            <a:endParaRPr lang="en-US" dirty="0"/>
          </a:p>
        </p:txBody>
      </p:sp>
      <p:sp>
        <p:nvSpPr>
          <p:cNvPr id="3" name="Title 2">
            <a:extLst>
              <a:ext uri="{FF2B5EF4-FFF2-40B4-BE49-F238E27FC236}">
                <a16:creationId xmlns:a16="http://schemas.microsoft.com/office/drawing/2014/main" id="{3B4B8917-1747-2BDC-50D7-0C89413789CF}"/>
              </a:ext>
            </a:extLst>
          </p:cNvPr>
          <p:cNvSpPr>
            <a:spLocks noGrp="1"/>
          </p:cNvSpPr>
          <p:nvPr>
            <p:ph type="title"/>
          </p:nvPr>
        </p:nvSpPr>
        <p:spPr/>
        <p:txBody>
          <a:bodyPr/>
          <a:lstStyle/>
          <a:p>
            <a:r>
              <a:rPr lang="en-US" dirty="0"/>
              <a:t>What Made </a:t>
            </a:r>
            <a:r>
              <a:rPr lang="en-US" b="1" dirty="0"/>
              <a:t>Scott </a:t>
            </a:r>
            <a:r>
              <a:rPr lang="en-US" dirty="0"/>
              <a:t>a Good Leader?</a:t>
            </a:r>
          </a:p>
        </p:txBody>
      </p:sp>
    </p:spTree>
    <p:extLst>
      <p:ext uri="{BB962C8B-B14F-4D97-AF65-F5344CB8AC3E}">
        <p14:creationId xmlns:p14="http://schemas.microsoft.com/office/powerpoint/2010/main" val="420677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1A23DE-7E86-DF8C-95A8-3400C83AC90B}"/>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rPr>
              <a:t>Carpenter for Obrien Homes framing houses </a:t>
            </a:r>
          </a:p>
          <a:p>
            <a:r>
              <a:rPr lang="en-US" dirty="0">
                <a:latin typeface="Calibri" panose="020F0502020204030204" pitchFamily="34" charset="0"/>
              </a:rPr>
              <a:t>Strong Museum reconfiguring spaces, display construction</a:t>
            </a:r>
          </a:p>
          <a:p>
            <a:r>
              <a:rPr lang="en-US" dirty="0">
                <a:latin typeface="Calibri" panose="020F0502020204030204" pitchFamily="34" charset="0"/>
              </a:rPr>
              <a:t>Block Industries</a:t>
            </a:r>
          </a:p>
          <a:p>
            <a:r>
              <a:rPr lang="en-US" dirty="0">
                <a:latin typeface="Calibri" panose="020F0502020204030204" pitchFamily="34" charset="0"/>
              </a:rPr>
              <a:t>Fire Service </a:t>
            </a:r>
          </a:p>
          <a:p>
            <a:pPr marL="0" indent="0">
              <a:buNone/>
            </a:pPr>
            <a:r>
              <a:rPr lang="en-US" dirty="0">
                <a:latin typeface="Calibri" panose="020F0502020204030204" pitchFamily="34" charset="0"/>
              </a:rPr>
              <a:t>	38-year member Fairport Fire Department</a:t>
            </a:r>
          </a:p>
          <a:p>
            <a:pPr marL="0" indent="0">
              <a:buNone/>
            </a:pPr>
            <a:r>
              <a:rPr lang="en-US" dirty="0">
                <a:latin typeface="Calibri" panose="020F0502020204030204" pitchFamily="34" charset="0"/>
              </a:rPr>
              <a:t>	“Learned”/ relished playing the role of Santa</a:t>
            </a:r>
          </a:p>
          <a:p>
            <a:r>
              <a:rPr lang="en-US" dirty="0">
                <a:latin typeface="Calibri" panose="020F0502020204030204" pitchFamily="34" charset="0"/>
              </a:rPr>
              <a:t>14 Year Member of NYS Codes Division Board of Review</a:t>
            </a:r>
          </a:p>
          <a:p>
            <a:r>
              <a:rPr lang="en-US" dirty="0">
                <a:latin typeface="Calibri" panose="020F0502020204030204" pitchFamily="34" charset="0"/>
              </a:rPr>
              <a:t>Lifelong curiosity and passion for learning: </a:t>
            </a:r>
            <a:r>
              <a:rPr lang="en-US" b="1" i="1" dirty="0">
                <a:latin typeface="Calibri" panose="020F0502020204030204" pitchFamily="34" charset="0"/>
              </a:rPr>
              <a:t>“learn something new every day”</a:t>
            </a:r>
            <a:endParaRPr lang="en-US" b="1" i="1" dirty="0"/>
          </a:p>
          <a:p>
            <a:endParaRPr lang="en-US" dirty="0">
              <a:latin typeface="Calibri" panose="020F0502020204030204" pitchFamily="34" charset="0"/>
            </a:endParaRPr>
          </a:p>
        </p:txBody>
      </p:sp>
      <p:sp>
        <p:nvSpPr>
          <p:cNvPr id="3" name="Title 2">
            <a:extLst>
              <a:ext uri="{FF2B5EF4-FFF2-40B4-BE49-F238E27FC236}">
                <a16:creationId xmlns:a16="http://schemas.microsoft.com/office/drawing/2014/main" id="{03E370D6-000A-84DE-C375-6F77B900B13D}"/>
              </a:ext>
            </a:extLst>
          </p:cNvPr>
          <p:cNvSpPr>
            <a:spLocks noGrp="1"/>
          </p:cNvSpPr>
          <p:nvPr>
            <p:ph type="title"/>
          </p:nvPr>
        </p:nvSpPr>
        <p:spPr/>
        <p:txBody>
          <a:bodyPr/>
          <a:lstStyle/>
          <a:p>
            <a:r>
              <a:rPr lang="en-US" b="1" dirty="0"/>
              <a:t>Wm. Scott Copp, experiential learning</a:t>
            </a:r>
          </a:p>
        </p:txBody>
      </p:sp>
    </p:spTree>
    <p:extLst>
      <p:ext uri="{BB962C8B-B14F-4D97-AF65-F5344CB8AC3E}">
        <p14:creationId xmlns:p14="http://schemas.microsoft.com/office/powerpoint/2010/main" val="1565715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2437</TotalTime>
  <Words>1498</Words>
  <Application>Microsoft Office PowerPoint</Application>
  <PresentationFormat>Widescreen</PresentationFormat>
  <Paragraphs>155</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Roboto</vt:lpstr>
      <vt:lpstr>Office Theme</vt:lpstr>
      <vt:lpstr>PowerPoint Presentation</vt:lpstr>
      <vt:lpstr>Recognizing a Good Chapter Leader </vt:lpstr>
      <vt:lpstr>Quote for the Day</vt:lpstr>
      <vt:lpstr>Characteristics of a Good Chapter Leader</vt:lpstr>
      <vt:lpstr>Qualities of a Good Chapter Leader</vt:lpstr>
      <vt:lpstr>Honoring a Good Chapter Leader</vt:lpstr>
      <vt:lpstr>How Do We Accomplish This?</vt:lpstr>
      <vt:lpstr>What Made Scott a Good Leader?</vt:lpstr>
      <vt:lpstr>Wm. Scott Copp, experiential learning</vt:lpstr>
      <vt:lpstr>Wm. Scott Copp</vt:lpstr>
      <vt:lpstr>Wm. Scott Copp</vt:lpstr>
      <vt:lpstr>Honoring Scott’s Legacy</vt:lpstr>
      <vt:lpstr>Honoring Scott’s Legacy</vt:lpstr>
      <vt:lpstr>    Remembrance Coin</vt:lpstr>
      <vt:lpstr>Honoring Scott’s Legacy</vt:lpstr>
      <vt:lpstr>Wm. Scott Copp Leadership Award</vt:lpstr>
      <vt:lpstr>Wm. Scott Copp</vt:lpstr>
      <vt:lpstr>Special Thanks and 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Rech</dc:creator>
  <cp:lastModifiedBy>Terry Rech</cp:lastModifiedBy>
  <cp:revision>32</cp:revision>
  <dcterms:created xsi:type="dcterms:W3CDTF">2022-05-13T18:45:32Z</dcterms:created>
  <dcterms:modified xsi:type="dcterms:W3CDTF">2022-06-14T14:56:41Z</dcterms:modified>
</cp:coreProperties>
</file>