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1"/>
  </p:notesMasterIdLst>
  <p:sldIdLst>
    <p:sldId id="275" r:id="rId5"/>
    <p:sldId id="263" r:id="rId6"/>
    <p:sldId id="268" r:id="rId7"/>
    <p:sldId id="266" r:id="rId8"/>
    <p:sldId id="269" r:id="rId9"/>
    <p:sldId id="267" r:id="rId10"/>
    <p:sldId id="271" r:id="rId11"/>
    <p:sldId id="260" r:id="rId12"/>
    <p:sldId id="258" r:id="rId13"/>
    <p:sldId id="272" r:id="rId14"/>
    <p:sldId id="273" r:id="rId15"/>
    <p:sldId id="259" r:id="rId16"/>
    <p:sldId id="270" r:id="rId17"/>
    <p:sldId id="276" r:id="rId18"/>
    <p:sldId id="274"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8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8" autoAdjust="0"/>
    <p:restoredTop sz="75325" autoAdjust="0"/>
  </p:normalViewPr>
  <p:slideViewPr>
    <p:cSldViewPr>
      <p:cViewPr varScale="1">
        <p:scale>
          <a:sx n="83" d="100"/>
          <a:sy n="83" d="100"/>
        </p:scale>
        <p:origin x="95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D969F-E3BC-4681-911A-D53A36E7A3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250EADB-4167-4043-AEAF-7C8AF6AC4D18}">
      <dgm:prSet custT="1"/>
      <dgm:spPr/>
      <dgm:t>
        <a:bodyPr/>
        <a:lstStyle/>
        <a:p>
          <a:r>
            <a:rPr lang="en-US" sz="1400" dirty="0">
              <a:solidFill>
                <a:schemeClr val="tx1"/>
              </a:solidFill>
            </a:rPr>
            <a:t>ICC Technology Strategies</a:t>
          </a:r>
        </a:p>
      </dgm:t>
    </dgm:pt>
    <dgm:pt modelId="{6C8DEDAE-CB78-464F-B821-CAB52DB3507B}" type="parTrans" cxnId="{D8293002-C214-4049-A14D-9C94FD938203}">
      <dgm:prSet/>
      <dgm:spPr/>
      <dgm:t>
        <a:bodyPr/>
        <a:lstStyle/>
        <a:p>
          <a:endParaRPr lang="en-US"/>
        </a:p>
      </dgm:t>
    </dgm:pt>
    <dgm:pt modelId="{3AF38962-99D4-441D-8F8D-0359C12AA25D}" type="sibTrans" cxnId="{D8293002-C214-4049-A14D-9C94FD938203}">
      <dgm:prSet/>
      <dgm:spPr/>
      <dgm:t>
        <a:bodyPr/>
        <a:lstStyle/>
        <a:p>
          <a:endParaRPr lang="en-US"/>
        </a:p>
      </dgm:t>
    </dgm:pt>
    <dgm:pt modelId="{570B0962-5E8C-47AD-B745-FECD8302E76B}">
      <dgm:prSet custT="1"/>
      <dgm:spPr/>
      <dgm:t>
        <a:bodyPr/>
        <a:lstStyle/>
        <a:p>
          <a:r>
            <a:rPr lang="en-US" sz="1400" dirty="0">
              <a:solidFill>
                <a:schemeClr val="tx1"/>
              </a:solidFill>
            </a:rPr>
            <a:t>Chapter leadership Academy</a:t>
          </a:r>
        </a:p>
      </dgm:t>
    </dgm:pt>
    <dgm:pt modelId="{CB36384A-BB0D-479E-BD0F-CDB4D525FA0C}" type="parTrans" cxnId="{7DE5A8FE-7431-4856-8836-F4016E31844C}">
      <dgm:prSet/>
      <dgm:spPr/>
      <dgm:t>
        <a:bodyPr/>
        <a:lstStyle/>
        <a:p>
          <a:endParaRPr lang="en-US"/>
        </a:p>
      </dgm:t>
    </dgm:pt>
    <dgm:pt modelId="{49BCE702-9663-4609-BF93-1932CCBE034E}" type="sibTrans" cxnId="{7DE5A8FE-7431-4856-8836-F4016E31844C}">
      <dgm:prSet/>
      <dgm:spPr/>
      <dgm:t>
        <a:bodyPr/>
        <a:lstStyle/>
        <a:p>
          <a:endParaRPr lang="en-US"/>
        </a:p>
      </dgm:t>
    </dgm:pt>
    <dgm:pt modelId="{D66BA35A-121C-4DDB-9EFD-C3127EE07EBC}">
      <dgm:prSet custT="1"/>
      <dgm:spPr>
        <a:solidFill>
          <a:srgbClr val="92D050"/>
        </a:solidFill>
      </dgm:spPr>
      <dgm:t>
        <a:bodyPr/>
        <a:lstStyle/>
        <a:p>
          <a:r>
            <a:rPr lang="en-US" sz="1400" dirty="0">
              <a:solidFill>
                <a:schemeClr val="tx1"/>
              </a:solidFill>
            </a:rPr>
            <a:t>High School Technical Training Program</a:t>
          </a:r>
        </a:p>
      </dgm:t>
    </dgm:pt>
    <dgm:pt modelId="{206D8E86-E6BE-41A9-A0C4-6EBEA40BEA15}" type="parTrans" cxnId="{A1FA3E4F-BF82-453F-9678-380236650FF9}">
      <dgm:prSet/>
      <dgm:spPr/>
      <dgm:t>
        <a:bodyPr/>
        <a:lstStyle/>
        <a:p>
          <a:endParaRPr lang="en-US"/>
        </a:p>
      </dgm:t>
    </dgm:pt>
    <dgm:pt modelId="{8080057D-2C9E-4FE9-8B31-BCDC1DC17424}" type="sibTrans" cxnId="{A1FA3E4F-BF82-453F-9678-380236650FF9}">
      <dgm:prSet/>
      <dgm:spPr/>
      <dgm:t>
        <a:bodyPr/>
        <a:lstStyle/>
        <a:p>
          <a:endParaRPr lang="en-US"/>
        </a:p>
      </dgm:t>
    </dgm:pt>
    <dgm:pt modelId="{72D6190E-6185-4F3F-8BEC-4CB9B110E7AC}">
      <dgm:prSet custT="1"/>
      <dgm:spPr>
        <a:solidFill>
          <a:srgbClr val="92D050"/>
        </a:solidFill>
      </dgm:spPr>
      <dgm:t>
        <a:bodyPr/>
        <a:lstStyle/>
        <a:p>
          <a:r>
            <a:rPr lang="en-US" sz="1400" dirty="0">
              <a:solidFill>
                <a:schemeClr val="tx1"/>
              </a:solidFill>
            </a:rPr>
            <a:t>College/ Trade School Program</a:t>
          </a:r>
        </a:p>
      </dgm:t>
    </dgm:pt>
    <dgm:pt modelId="{5182FBAC-755E-48FE-A32E-A0272921693D}" type="parTrans" cxnId="{94990379-DE5D-47F3-B0F1-E20C7A5F05E4}">
      <dgm:prSet/>
      <dgm:spPr/>
      <dgm:t>
        <a:bodyPr/>
        <a:lstStyle/>
        <a:p>
          <a:endParaRPr lang="en-US"/>
        </a:p>
      </dgm:t>
    </dgm:pt>
    <dgm:pt modelId="{1069D151-3F1F-481A-8819-B598E77D8D8B}" type="sibTrans" cxnId="{94990379-DE5D-47F3-B0F1-E20C7A5F05E4}">
      <dgm:prSet/>
      <dgm:spPr/>
      <dgm:t>
        <a:bodyPr/>
        <a:lstStyle/>
        <a:p>
          <a:endParaRPr lang="en-US"/>
        </a:p>
      </dgm:t>
    </dgm:pt>
    <dgm:pt modelId="{92FA66CC-CAD4-4F25-9A04-039CD12A24DC}">
      <dgm:prSet custT="1"/>
      <dgm:spPr>
        <a:solidFill>
          <a:srgbClr val="92D050"/>
        </a:solidFill>
      </dgm:spPr>
      <dgm:t>
        <a:bodyPr/>
        <a:lstStyle/>
        <a:p>
          <a:r>
            <a:rPr lang="en-US" sz="1400" dirty="0">
              <a:solidFill>
                <a:schemeClr val="tx1"/>
              </a:solidFill>
            </a:rPr>
            <a:t>Military Families Career Path Program</a:t>
          </a:r>
        </a:p>
      </dgm:t>
    </dgm:pt>
    <dgm:pt modelId="{D865E4F5-82AB-4CCB-9427-3F0E2E260E77}" type="parTrans" cxnId="{CC22BB28-993E-4B0B-9BC7-FA9D3D4AC31E}">
      <dgm:prSet/>
      <dgm:spPr/>
      <dgm:t>
        <a:bodyPr/>
        <a:lstStyle/>
        <a:p>
          <a:endParaRPr lang="en-US"/>
        </a:p>
      </dgm:t>
    </dgm:pt>
    <dgm:pt modelId="{4CF5DB24-D8CE-46C9-B579-CE0C97E906DF}" type="sibTrans" cxnId="{CC22BB28-993E-4B0B-9BC7-FA9D3D4AC31E}">
      <dgm:prSet/>
      <dgm:spPr/>
      <dgm:t>
        <a:bodyPr/>
        <a:lstStyle/>
        <a:p>
          <a:endParaRPr lang="en-US"/>
        </a:p>
      </dgm:t>
    </dgm:pt>
    <dgm:pt modelId="{BA3223AC-91FF-4533-B67D-5F2D4CA056B1}">
      <dgm:prSet custT="1"/>
      <dgm:spPr/>
      <dgm:t>
        <a:bodyPr/>
        <a:lstStyle/>
        <a:p>
          <a:r>
            <a:rPr lang="en-US" sz="1400" dirty="0">
              <a:solidFill>
                <a:schemeClr val="tx1"/>
              </a:solidFill>
            </a:rPr>
            <a:t>Board Shadow Program</a:t>
          </a:r>
        </a:p>
      </dgm:t>
    </dgm:pt>
    <dgm:pt modelId="{509B00E9-4765-41C6-A46F-67F14F466BCE}" type="parTrans" cxnId="{70AA7DCC-90C3-4E04-A0CB-B66D7880DF08}">
      <dgm:prSet/>
      <dgm:spPr/>
      <dgm:t>
        <a:bodyPr/>
        <a:lstStyle/>
        <a:p>
          <a:endParaRPr lang="en-US"/>
        </a:p>
      </dgm:t>
    </dgm:pt>
    <dgm:pt modelId="{F1F72EE8-7179-4A3C-9CAD-9BE89ADF8F7F}" type="sibTrans" cxnId="{70AA7DCC-90C3-4E04-A0CB-B66D7880DF08}">
      <dgm:prSet/>
      <dgm:spPr/>
      <dgm:t>
        <a:bodyPr/>
        <a:lstStyle/>
        <a:p>
          <a:endParaRPr lang="en-US"/>
        </a:p>
      </dgm:t>
    </dgm:pt>
    <dgm:pt modelId="{B23394D6-F721-4413-BAB2-C05C324BF346}">
      <dgm:prSet custT="1"/>
      <dgm:spPr/>
      <dgm:t>
        <a:bodyPr/>
        <a:lstStyle/>
        <a:p>
          <a:r>
            <a:rPr lang="en-US" sz="1400" dirty="0">
              <a:solidFill>
                <a:schemeClr val="tx1"/>
              </a:solidFill>
            </a:rPr>
            <a:t>Emerging Leaders Membership Council</a:t>
          </a:r>
        </a:p>
      </dgm:t>
    </dgm:pt>
    <dgm:pt modelId="{5D1FF3EC-006E-4B5A-AE0E-BCAD1F7488C8}" type="parTrans" cxnId="{3E703FAD-8C96-4787-875D-0B1AFA4B958D}">
      <dgm:prSet/>
      <dgm:spPr/>
      <dgm:t>
        <a:bodyPr/>
        <a:lstStyle/>
        <a:p>
          <a:endParaRPr lang="en-US"/>
        </a:p>
      </dgm:t>
    </dgm:pt>
    <dgm:pt modelId="{00E7BE7C-6E6B-4D8D-B392-5FC5447B5A10}" type="sibTrans" cxnId="{3E703FAD-8C96-4787-875D-0B1AFA4B958D}">
      <dgm:prSet/>
      <dgm:spPr/>
      <dgm:t>
        <a:bodyPr/>
        <a:lstStyle/>
        <a:p>
          <a:endParaRPr lang="en-US"/>
        </a:p>
      </dgm:t>
    </dgm:pt>
    <dgm:pt modelId="{AC5DAFDE-F93A-4C44-B014-AF3E3CD5FF0E}" type="pres">
      <dgm:prSet presAssocID="{8CBD969F-E3BC-4681-911A-D53A36E7A325}" presName="CompostProcess" presStyleCnt="0">
        <dgm:presLayoutVars>
          <dgm:dir/>
          <dgm:resizeHandles val="exact"/>
        </dgm:presLayoutVars>
      </dgm:prSet>
      <dgm:spPr/>
      <dgm:t>
        <a:bodyPr/>
        <a:lstStyle/>
        <a:p>
          <a:endParaRPr lang="en-US"/>
        </a:p>
      </dgm:t>
    </dgm:pt>
    <dgm:pt modelId="{681F2F5E-E94B-4701-B6E2-9200D7F7747A}" type="pres">
      <dgm:prSet presAssocID="{8CBD969F-E3BC-4681-911A-D53A36E7A325}" presName="arrow" presStyleLbl="bgShp" presStyleIdx="0" presStyleCnt="1" custScaleX="117647" custScaleY="100000" custLinFactNeighborX="-13305"/>
      <dgm:spPr/>
    </dgm:pt>
    <dgm:pt modelId="{391283AE-ED19-4539-B4D7-62101EDABFA8}" type="pres">
      <dgm:prSet presAssocID="{8CBD969F-E3BC-4681-911A-D53A36E7A325}" presName="linearProcess" presStyleCnt="0"/>
      <dgm:spPr/>
    </dgm:pt>
    <dgm:pt modelId="{83049CAA-6A3E-4C0A-AE21-5BC9C0593554}" type="pres">
      <dgm:prSet presAssocID="{5250EADB-4167-4043-AEAF-7C8AF6AC4D18}" presName="textNode" presStyleLbl="node1" presStyleIdx="0" presStyleCnt="7" custScaleX="157591">
        <dgm:presLayoutVars>
          <dgm:bulletEnabled val="1"/>
        </dgm:presLayoutVars>
      </dgm:prSet>
      <dgm:spPr/>
      <dgm:t>
        <a:bodyPr/>
        <a:lstStyle/>
        <a:p>
          <a:endParaRPr lang="en-US"/>
        </a:p>
      </dgm:t>
    </dgm:pt>
    <dgm:pt modelId="{FDF493A7-3D8B-4360-9F57-C015697DCF23}" type="pres">
      <dgm:prSet presAssocID="{3AF38962-99D4-441D-8F8D-0359C12AA25D}" presName="sibTrans" presStyleCnt="0"/>
      <dgm:spPr/>
    </dgm:pt>
    <dgm:pt modelId="{5778BFA6-C949-4180-87E5-24E6D4C852FE}" type="pres">
      <dgm:prSet presAssocID="{BA3223AC-91FF-4533-B67D-5F2D4CA056B1}" presName="textNode" presStyleLbl="node1" presStyleIdx="1" presStyleCnt="7" custScaleX="126871">
        <dgm:presLayoutVars>
          <dgm:bulletEnabled val="1"/>
        </dgm:presLayoutVars>
      </dgm:prSet>
      <dgm:spPr/>
      <dgm:t>
        <a:bodyPr/>
        <a:lstStyle/>
        <a:p>
          <a:endParaRPr lang="en-US"/>
        </a:p>
      </dgm:t>
    </dgm:pt>
    <dgm:pt modelId="{95B88295-633A-4CC6-BEFE-795FBFF8CC06}" type="pres">
      <dgm:prSet presAssocID="{F1F72EE8-7179-4A3C-9CAD-9BE89ADF8F7F}" presName="sibTrans" presStyleCnt="0"/>
      <dgm:spPr/>
    </dgm:pt>
    <dgm:pt modelId="{AE33B511-0285-488A-87B6-F6C3BDA20063}" type="pres">
      <dgm:prSet presAssocID="{570B0962-5E8C-47AD-B745-FECD8302E76B}" presName="textNode" presStyleLbl="node1" presStyleIdx="2" presStyleCnt="7" custScaleX="148518">
        <dgm:presLayoutVars>
          <dgm:bulletEnabled val="1"/>
        </dgm:presLayoutVars>
      </dgm:prSet>
      <dgm:spPr/>
      <dgm:t>
        <a:bodyPr/>
        <a:lstStyle/>
        <a:p>
          <a:endParaRPr lang="en-US"/>
        </a:p>
      </dgm:t>
    </dgm:pt>
    <dgm:pt modelId="{4B6A4030-E4B0-4B26-8B9B-EC9A21697CC9}" type="pres">
      <dgm:prSet presAssocID="{49BCE702-9663-4609-BF93-1932CCBE034E}" presName="sibTrans" presStyleCnt="0"/>
      <dgm:spPr/>
    </dgm:pt>
    <dgm:pt modelId="{9F62CA80-2F9A-47A5-B9BE-C4C450983E64}" type="pres">
      <dgm:prSet presAssocID="{B23394D6-F721-4413-BAB2-C05C324BF346}" presName="textNode" presStyleLbl="node1" presStyleIdx="3" presStyleCnt="7" custScaleX="163437">
        <dgm:presLayoutVars>
          <dgm:bulletEnabled val="1"/>
        </dgm:presLayoutVars>
      </dgm:prSet>
      <dgm:spPr/>
      <dgm:t>
        <a:bodyPr/>
        <a:lstStyle/>
        <a:p>
          <a:endParaRPr lang="en-US"/>
        </a:p>
      </dgm:t>
    </dgm:pt>
    <dgm:pt modelId="{600067E3-4378-4AD4-BC41-B3D71977B173}" type="pres">
      <dgm:prSet presAssocID="{00E7BE7C-6E6B-4D8D-B392-5FC5447B5A10}" presName="sibTrans" presStyleCnt="0"/>
      <dgm:spPr/>
    </dgm:pt>
    <dgm:pt modelId="{E064A648-35DF-494D-9CFA-0A467874D5D1}" type="pres">
      <dgm:prSet presAssocID="{D66BA35A-121C-4DDB-9EFD-C3127EE07EBC}" presName="textNode" presStyleLbl="node1" presStyleIdx="4" presStyleCnt="7" custScaleX="131648">
        <dgm:presLayoutVars>
          <dgm:bulletEnabled val="1"/>
        </dgm:presLayoutVars>
      </dgm:prSet>
      <dgm:spPr/>
      <dgm:t>
        <a:bodyPr/>
        <a:lstStyle/>
        <a:p>
          <a:endParaRPr lang="en-US"/>
        </a:p>
      </dgm:t>
    </dgm:pt>
    <dgm:pt modelId="{359AFE32-573C-4332-B202-14685E8C9495}" type="pres">
      <dgm:prSet presAssocID="{8080057D-2C9E-4FE9-8B31-BCDC1DC17424}" presName="sibTrans" presStyleCnt="0"/>
      <dgm:spPr/>
    </dgm:pt>
    <dgm:pt modelId="{8D58365F-0A47-4D4A-ABC3-4F40D3AADFFA}" type="pres">
      <dgm:prSet presAssocID="{72D6190E-6185-4F3F-8BEC-4CB9B110E7AC}" presName="textNode" presStyleLbl="node1" presStyleIdx="5" presStyleCnt="7" custScaleX="133165">
        <dgm:presLayoutVars>
          <dgm:bulletEnabled val="1"/>
        </dgm:presLayoutVars>
      </dgm:prSet>
      <dgm:spPr/>
      <dgm:t>
        <a:bodyPr/>
        <a:lstStyle/>
        <a:p>
          <a:endParaRPr lang="en-US"/>
        </a:p>
      </dgm:t>
    </dgm:pt>
    <dgm:pt modelId="{40855D81-51DE-45BD-9206-A7DC7011D911}" type="pres">
      <dgm:prSet presAssocID="{1069D151-3F1F-481A-8819-B598E77D8D8B}" presName="sibTrans" presStyleCnt="0"/>
      <dgm:spPr/>
    </dgm:pt>
    <dgm:pt modelId="{A00DFC92-78EF-4F54-AAF7-A9ED9D2DEFE3}" type="pres">
      <dgm:prSet presAssocID="{92FA66CC-CAD4-4F25-9A04-039CD12A24DC}" presName="textNode" presStyleLbl="node1" presStyleIdx="6" presStyleCnt="7" custScaleX="140964">
        <dgm:presLayoutVars>
          <dgm:bulletEnabled val="1"/>
        </dgm:presLayoutVars>
      </dgm:prSet>
      <dgm:spPr/>
      <dgm:t>
        <a:bodyPr/>
        <a:lstStyle/>
        <a:p>
          <a:endParaRPr lang="en-US"/>
        </a:p>
      </dgm:t>
    </dgm:pt>
  </dgm:ptLst>
  <dgm:cxnLst>
    <dgm:cxn modelId="{7DE5A8FE-7431-4856-8836-F4016E31844C}" srcId="{8CBD969F-E3BC-4681-911A-D53A36E7A325}" destId="{570B0962-5E8C-47AD-B745-FECD8302E76B}" srcOrd="2" destOrd="0" parTransId="{CB36384A-BB0D-479E-BD0F-CDB4D525FA0C}" sibTransId="{49BCE702-9663-4609-BF93-1932CCBE034E}"/>
    <dgm:cxn modelId="{EF34FF74-7C88-4E17-88D2-8F8653A2EEE1}" type="presOf" srcId="{BA3223AC-91FF-4533-B67D-5F2D4CA056B1}" destId="{5778BFA6-C949-4180-87E5-24E6D4C852FE}" srcOrd="0" destOrd="0" presId="urn:microsoft.com/office/officeart/2005/8/layout/hProcess9"/>
    <dgm:cxn modelId="{A1FA3E4F-BF82-453F-9678-380236650FF9}" srcId="{8CBD969F-E3BC-4681-911A-D53A36E7A325}" destId="{D66BA35A-121C-4DDB-9EFD-C3127EE07EBC}" srcOrd="4" destOrd="0" parTransId="{206D8E86-E6BE-41A9-A0C4-6EBEA40BEA15}" sibTransId="{8080057D-2C9E-4FE9-8B31-BCDC1DC17424}"/>
    <dgm:cxn modelId="{65F3BE3A-E4E7-4BEA-9381-DA83455D347F}" type="presOf" srcId="{5250EADB-4167-4043-AEAF-7C8AF6AC4D18}" destId="{83049CAA-6A3E-4C0A-AE21-5BC9C0593554}" srcOrd="0" destOrd="0" presId="urn:microsoft.com/office/officeart/2005/8/layout/hProcess9"/>
    <dgm:cxn modelId="{13A92A05-C96B-4FBB-A4B7-473809ED0EF7}" type="presOf" srcId="{72D6190E-6185-4F3F-8BEC-4CB9B110E7AC}" destId="{8D58365F-0A47-4D4A-ABC3-4F40D3AADFFA}" srcOrd="0" destOrd="0" presId="urn:microsoft.com/office/officeart/2005/8/layout/hProcess9"/>
    <dgm:cxn modelId="{94990379-DE5D-47F3-B0F1-E20C7A5F05E4}" srcId="{8CBD969F-E3BC-4681-911A-D53A36E7A325}" destId="{72D6190E-6185-4F3F-8BEC-4CB9B110E7AC}" srcOrd="5" destOrd="0" parTransId="{5182FBAC-755E-48FE-A32E-A0272921693D}" sibTransId="{1069D151-3F1F-481A-8819-B598E77D8D8B}"/>
    <dgm:cxn modelId="{C8D1201D-09EC-4DD6-87CE-D22BF3FA1515}" type="presOf" srcId="{570B0962-5E8C-47AD-B745-FECD8302E76B}" destId="{AE33B511-0285-488A-87B6-F6C3BDA20063}" srcOrd="0" destOrd="0" presId="urn:microsoft.com/office/officeart/2005/8/layout/hProcess9"/>
    <dgm:cxn modelId="{D8293002-C214-4049-A14D-9C94FD938203}" srcId="{8CBD969F-E3BC-4681-911A-D53A36E7A325}" destId="{5250EADB-4167-4043-AEAF-7C8AF6AC4D18}" srcOrd="0" destOrd="0" parTransId="{6C8DEDAE-CB78-464F-B821-CAB52DB3507B}" sibTransId="{3AF38962-99D4-441D-8F8D-0359C12AA25D}"/>
    <dgm:cxn modelId="{CC22BB28-993E-4B0B-9BC7-FA9D3D4AC31E}" srcId="{8CBD969F-E3BC-4681-911A-D53A36E7A325}" destId="{92FA66CC-CAD4-4F25-9A04-039CD12A24DC}" srcOrd="6" destOrd="0" parTransId="{D865E4F5-82AB-4CCB-9427-3F0E2E260E77}" sibTransId="{4CF5DB24-D8CE-46C9-B579-CE0C97E906DF}"/>
    <dgm:cxn modelId="{9D176334-3A33-4808-B4EC-87D155872A68}" type="presOf" srcId="{B23394D6-F721-4413-BAB2-C05C324BF346}" destId="{9F62CA80-2F9A-47A5-B9BE-C4C450983E64}" srcOrd="0" destOrd="0" presId="urn:microsoft.com/office/officeart/2005/8/layout/hProcess9"/>
    <dgm:cxn modelId="{926BD7CC-BE0D-4217-9E76-B1D3F3133647}" type="presOf" srcId="{92FA66CC-CAD4-4F25-9A04-039CD12A24DC}" destId="{A00DFC92-78EF-4F54-AAF7-A9ED9D2DEFE3}" srcOrd="0" destOrd="0" presId="urn:microsoft.com/office/officeart/2005/8/layout/hProcess9"/>
    <dgm:cxn modelId="{2FF049E7-2629-496A-AD2D-7834CC24AC63}" type="presOf" srcId="{8CBD969F-E3BC-4681-911A-D53A36E7A325}" destId="{AC5DAFDE-F93A-4C44-B014-AF3E3CD5FF0E}" srcOrd="0" destOrd="0" presId="urn:microsoft.com/office/officeart/2005/8/layout/hProcess9"/>
    <dgm:cxn modelId="{70AA7DCC-90C3-4E04-A0CB-B66D7880DF08}" srcId="{8CBD969F-E3BC-4681-911A-D53A36E7A325}" destId="{BA3223AC-91FF-4533-B67D-5F2D4CA056B1}" srcOrd="1" destOrd="0" parTransId="{509B00E9-4765-41C6-A46F-67F14F466BCE}" sibTransId="{F1F72EE8-7179-4A3C-9CAD-9BE89ADF8F7F}"/>
    <dgm:cxn modelId="{A3537F13-5193-458E-87B5-21DCF65FB0C0}" type="presOf" srcId="{D66BA35A-121C-4DDB-9EFD-C3127EE07EBC}" destId="{E064A648-35DF-494D-9CFA-0A467874D5D1}" srcOrd="0" destOrd="0" presId="urn:microsoft.com/office/officeart/2005/8/layout/hProcess9"/>
    <dgm:cxn modelId="{3E703FAD-8C96-4787-875D-0B1AFA4B958D}" srcId="{8CBD969F-E3BC-4681-911A-D53A36E7A325}" destId="{B23394D6-F721-4413-BAB2-C05C324BF346}" srcOrd="3" destOrd="0" parTransId="{5D1FF3EC-006E-4B5A-AE0E-BCAD1F7488C8}" sibTransId="{00E7BE7C-6E6B-4D8D-B392-5FC5447B5A10}"/>
    <dgm:cxn modelId="{6D9A7A8C-FBA6-4EB6-8CA4-BDD097E31061}" type="presParOf" srcId="{AC5DAFDE-F93A-4C44-B014-AF3E3CD5FF0E}" destId="{681F2F5E-E94B-4701-B6E2-9200D7F7747A}" srcOrd="0" destOrd="0" presId="urn:microsoft.com/office/officeart/2005/8/layout/hProcess9"/>
    <dgm:cxn modelId="{3F137735-85F2-499F-9274-ED3D464A6C87}" type="presParOf" srcId="{AC5DAFDE-F93A-4C44-B014-AF3E3CD5FF0E}" destId="{391283AE-ED19-4539-B4D7-62101EDABFA8}" srcOrd="1" destOrd="0" presId="urn:microsoft.com/office/officeart/2005/8/layout/hProcess9"/>
    <dgm:cxn modelId="{DE3C4B52-FC58-4F15-AF07-C792846C7FAD}" type="presParOf" srcId="{391283AE-ED19-4539-B4D7-62101EDABFA8}" destId="{83049CAA-6A3E-4C0A-AE21-5BC9C0593554}" srcOrd="0" destOrd="0" presId="urn:microsoft.com/office/officeart/2005/8/layout/hProcess9"/>
    <dgm:cxn modelId="{B86EA531-35BE-4336-B869-04A7336DAFFF}" type="presParOf" srcId="{391283AE-ED19-4539-B4D7-62101EDABFA8}" destId="{FDF493A7-3D8B-4360-9F57-C015697DCF23}" srcOrd="1" destOrd="0" presId="urn:microsoft.com/office/officeart/2005/8/layout/hProcess9"/>
    <dgm:cxn modelId="{DCCAB083-2177-4982-A742-42C34EF28EA1}" type="presParOf" srcId="{391283AE-ED19-4539-B4D7-62101EDABFA8}" destId="{5778BFA6-C949-4180-87E5-24E6D4C852FE}" srcOrd="2" destOrd="0" presId="urn:microsoft.com/office/officeart/2005/8/layout/hProcess9"/>
    <dgm:cxn modelId="{27713E94-ED00-4102-B4F0-FD77CED61E09}" type="presParOf" srcId="{391283AE-ED19-4539-B4D7-62101EDABFA8}" destId="{95B88295-633A-4CC6-BEFE-795FBFF8CC06}" srcOrd="3" destOrd="0" presId="urn:microsoft.com/office/officeart/2005/8/layout/hProcess9"/>
    <dgm:cxn modelId="{76389FE7-DB75-45E3-AEBF-0513DE3AED72}" type="presParOf" srcId="{391283AE-ED19-4539-B4D7-62101EDABFA8}" destId="{AE33B511-0285-488A-87B6-F6C3BDA20063}" srcOrd="4" destOrd="0" presId="urn:microsoft.com/office/officeart/2005/8/layout/hProcess9"/>
    <dgm:cxn modelId="{0CF8F916-D727-4EAE-8CBE-37576D36BD46}" type="presParOf" srcId="{391283AE-ED19-4539-B4D7-62101EDABFA8}" destId="{4B6A4030-E4B0-4B26-8B9B-EC9A21697CC9}" srcOrd="5" destOrd="0" presId="urn:microsoft.com/office/officeart/2005/8/layout/hProcess9"/>
    <dgm:cxn modelId="{5C5ABBA4-EFA9-4FB5-9BAD-1359B524CF91}" type="presParOf" srcId="{391283AE-ED19-4539-B4D7-62101EDABFA8}" destId="{9F62CA80-2F9A-47A5-B9BE-C4C450983E64}" srcOrd="6" destOrd="0" presId="urn:microsoft.com/office/officeart/2005/8/layout/hProcess9"/>
    <dgm:cxn modelId="{7CC0DD3A-C7AA-4213-A88C-7DCB3D181CBF}" type="presParOf" srcId="{391283AE-ED19-4539-B4D7-62101EDABFA8}" destId="{600067E3-4378-4AD4-BC41-B3D71977B173}" srcOrd="7" destOrd="0" presId="urn:microsoft.com/office/officeart/2005/8/layout/hProcess9"/>
    <dgm:cxn modelId="{55FDD6ED-68B9-4D9A-A76F-90C33F8A28A5}" type="presParOf" srcId="{391283AE-ED19-4539-B4D7-62101EDABFA8}" destId="{E064A648-35DF-494D-9CFA-0A467874D5D1}" srcOrd="8" destOrd="0" presId="urn:microsoft.com/office/officeart/2005/8/layout/hProcess9"/>
    <dgm:cxn modelId="{7DE48289-53CD-41E3-B3A5-874ABE242D8D}" type="presParOf" srcId="{391283AE-ED19-4539-B4D7-62101EDABFA8}" destId="{359AFE32-573C-4332-B202-14685E8C9495}" srcOrd="9" destOrd="0" presId="urn:microsoft.com/office/officeart/2005/8/layout/hProcess9"/>
    <dgm:cxn modelId="{1184B675-FAA2-4AE0-87FC-B5209C2A7F29}" type="presParOf" srcId="{391283AE-ED19-4539-B4D7-62101EDABFA8}" destId="{8D58365F-0A47-4D4A-ABC3-4F40D3AADFFA}" srcOrd="10" destOrd="0" presId="urn:microsoft.com/office/officeart/2005/8/layout/hProcess9"/>
    <dgm:cxn modelId="{0AB5DF28-2AA2-4313-8648-0A0A6AF1356A}" type="presParOf" srcId="{391283AE-ED19-4539-B4D7-62101EDABFA8}" destId="{40855D81-51DE-45BD-9206-A7DC7011D911}" srcOrd="11" destOrd="0" presId="urn:microsoft.com/office/officeart/2005/8/layout/hProcess9"/>
    <dgm:cxn modelId="{60993C4B-AEDC-4A04-9C8A-6337F4912443}" type="presParOf" srcId="{391283AE-ED19-4539-B4D7-62101EDABFA8}" destId="{A00DFC92-78EF-4F54-AAF7-A9ED9D2DEFE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E2412-4B73-4A46-A91E-2736BF813EE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D0F7DC47-EA6D-49F0-942F-7EE81AF2B02A}" type="pres">
      <dgm:prSet presAssocID="{335E2412-4B73-4A46-A91E-2736BF813EEE}" presName="linear" presStyleCnt="0">
        <dgm:presLayoutVars>
          <dgm:animLvl val="lvl"/>
          <dgm:resizeHandles val="exact"/>
        </dgm:presLayoutVars>
      </dgm:prSet>
      <dgm:spPr/>
      <dgm:t>
        <a:bodyPr/>
        <a:lstStyle/>
        <a:p>
          <a:endParaRPr lang="en-US"/>
        </a:p>
      </dgm:t>
    </dgm:pt>
  </dgm:ptLst>
  <dgm:cxnLst>
    <dgm:cxn modelId="{19BB9D91-40D9-4E45-B6C3-471AEE116745}" type="presOf" srcId="{335E2412-4B73-4A46-A91E-2736BF813EEE}" destId="{D0F7DC47-EA6D-49F0-942F-7EE81AF2B02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E2412-4B73-4A46-A91E-2736BF813EE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B9244AF5-41F0-4614-AE4D-D47B6871A70B}">
      <dgm:prSet custT="1"/>
      <dgm:spPr/>
      <dgm:t>
        <a:bodyPr/>
        <a:lstStyle/>
        <a:p>
          <a:pPr algn="ctr"/>
          <a:r>
            <a:rPr lang="en-US" sz="1800" b="1" dirty="0"/>
            <a:t>37 Technical High Schools</a:t>
          </a:r>
        </a:p>
      </dgm:t>
    </dgm:pt>
    <dgm:pt modelId="{DAE1326E-D36E-4B3C-AC3D-610C3CB6CA44}" type="parTrans" cxnId="{A4B64332-A85B-48F8-B90B-B8B98FE451F0}">
      <dgm:prSet/>
      <dgm:spPr/>
      <dgm:t>
        <a:bodyPr/>
        <a:lstStyle/>
        <a:p>
          <a:endParaRPr lang="en-US"/>
        </a:p>
      </dgm:t>
    </dgm:pt>
    <dgm:pt modelId="{2B6A387D-DE74-4AD2-A230-F7FAC40FDD2A}" type="sibTrans" cxnId="{A4B64332-A85B-48F8-B90B-B8B98FE451F0}">
      <dgm:prSet/>
      <dgm:spPr/>
      <dgm:t>
        <a:bodyPr/>
        <a:lstStyle/>
        <a:p>
          <a:endParaRPr lang="en-US"/>
        </a:p>
      </dgm:t>
    </dgm:pt>
    <dgm:pt modelId="{D0F7DC47-EA6D-49F0-942F-7EE81AF2B02A}" type="pres">
      <dgm:prSet presAssocID="{335E2412-4B73-4A46-A91E-2736BF813EEE}" presName="linear" presStyleCnt="0">
        <dgm:presLayoutVars>
          <dgm:animLvl val="lvl"/>
          <dgm:resizeHandles val="exact"/>
        </dgm:presLayoutVars>
      </dgm:prSet>
      <dgm:spPr/>
      <dgm:t>
        <a:bodyPr/>
        <a:lstStyle/>
        <a:p>
          <a:endParaRPr lang="en-US"/>
        </a:p>
      </dgm:t>
    </dgm:pt>
    <dgm:pt modelId="{704A8F61-062D-4FB9-8AAD-19B8F5BEB8C4}" type="pres">
      <dgm:prSet presAssocID="{B9244AF5-41F0-4614-AE4D-D47B6871A70B}" presName="parentText" presStyleLbl="node1" presStyleIdx="0" presStyleCnt="1" custScaleY="61700" custLinFactNeighborY="10292">
        <dgm:presLayoutVars>
          <dgm:chMax val="0"/>
          <dgm:bulletEnabled val="1"/>
        </dgm:presLayoutVars>
      </dgm:prSet>
      <dgm:spPr/>
      <dgm:t>
        <a:bodyPr/>
        <a:lstStyle/>
        <a:p>
          <a:endParaRPr lang="en-US"/>
        </a:p>
      </dgm:t>
    </dgm:pt>
  </dgm:ptLst>
  <dgm:cxnLst>
    <dgm:cxn modelId="{2812D2AC-0455-4521-9A2D-9D4DCBC95029}" type="presOf" srcId="{335E2412-4B73-4A46-A91E-2736BF813EEE}" destId="{D0F7DC47-EA6D-49F0-942F-7EE81AF2B02A}" srcOrd="0" destOrd="0" presId="urn:microsoft.com/office/officeart/2005/8/layout/vList2"/>
    <dgm:cxn modelId="{D0D3DD9D-B6A0-4141-9B69-872D56F3F8C6}" type="presOf" srcId="{B9244AF5-41F0-4614-AE4D-D47B6871A70B}" destId="{704A8F61-062D-4FB9-8AAD-19B8F5BEB8C4}" srcOrd="0" destOrd="0" presId="urn:microsoft.com/office/officeart/2005/8/layout/vList2"/>
    <dgm:cxn modelId="{A4B64332-A85B-48F8-B90B-B8B98FE451F0}" srcId="{335E2412-4B73-4A46-A91E-2736BF813EEE}" destId="{B9244AF5-41F0-4614-AE4D-D47B6871A70B}" srcOrd="0" destOrd="0" parTransId="{DAE1326E-D36E-4B3C-AC3D-610C3CB6CA44}" sibTransId="{2B6A387D-DE74-4AD2-A230-F7FAC40FDD2A}"/>
    <dgm:cxn modelId="{9F41B355-C5E4-4CE3-A15E-CB8D668723FC}" type="presParOf" srcId="{D0F7DC47-EA6D-49F0-942F-7EE81AF2B02A}" destId="{704A8F61-062D-4FB9-8AAD-19B8F5BEB8C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1D5A71-FDBE-4052-B656-4021E0FA93A9}"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78A58823-63F5-4760-91B2-34CF64CB703B}">
      <dgm:prSet custT="1"/>
      <dgm:spPr/>
      <dgm:t>
        <a:bodyPr/>
        <a:lstStyle/>
        <a:p>
          <a:pPr algn="ctr"/>
          <a:r>
            <a:rPr lang="en-US" sz="1800" b="1" dirty="0"/>
            <a:t>255 Student Memberships</a:t>
          </a:r>
        </a:p>
      </dgm:t>
    </dgm:pt>
    <dgm:pt modelId="{02A03FFB-80DD-4D48-8348-0F22178B7F4C}" type="parTrans" cxnId="{66C96EF3-0ED3-4D7A-BD69-4B2CA0CBB647}">
      <dgm:prSet/>
      <dgm:spPr/>
      <dgm:t>
        <a:bodyPr/>
        <a:lstStyle/>
        <a:p>
          <a:endParaRPr lang="en-US"/>
        </a:p>
      </dgm:t>
    </dgm:pt>
    <dgm:pt modelId="{9BDD11F3-9C2B-42B0-A65B-94C0224DAD0D}" type="sibTrans" cxnId="{66C96EF3-0ED3-4D7A-BD69-4B2CA0CBB647}">
      <dgm:prSet/>
      <dgm:spPr/>
      <dgm:t>
        <a:bodyPr/>
        <a:lstStyle/>
        <a:p>
          <a:endParaRPr lang="en-US"/>
        </a:p>
      </dgm:t>
    </dgm:pt>
    <dgm:pt modelId="{F1DDE7CC-4CBF-4CAE-915A-BF6438217BCF}" type="pres">
      <dgm:prSet presAssocID="{861D5A71-FDBE-4052-B656-4021E0FA93A9}" presName="linear" presStyleCnt="0">
        <dgm:presLayoutVars>
          <dgm:animLvl val="lvl"/>
          <dgm:resizeHandles val="exact"/>
        </dgm:presLayoutVars>
      </dgm:prSet>
      <dgm:spPr/>
      <dgm:t>
        <a:bodyPr/>
        <a:lstStyle/>
        <a:p>
          <a:endParaRPr lang="en-US"/>
        </a:p>
      </dgm:t>
    </dgm:pt>
    <dgm:pt modelId="{A3935338-8A27-465D-9C67-3A8564C717DD}" type="pres">
      <dgm:prSet presAssocID="{78A58823-63F5-4760-91B2-34CF64CB703B}" presName="parentText" presStyleLbl="node1" presStyleIdx="0" presStyleCnt="1" custLinFactNeighborY="14674">
        <dgm:presLayoutVars>
          <dgm:chMax val="0"/>
          <dgm:bulletEnabled val="1"/>
        </dgm:presLayoutVars>
      </dgm:prSet>
      <dgm:spPr/>
      <dgm:t>
        <a:bodyPr/>
        <a:lstStyle/>
        <a:p>
          <a:endParaRPr lang="en-US"/>
        </a:p>
      </dgm:t>
    </dgm:pt>
  </dgm:ptLst>
  <dgm:cxnLst>
    <dgm:cxn modelId="{28A12786-7D50-455E-A356-1EA3751A8B83}" type="presOf" srcId="{861D5A71-FDBE-4052-B656-4021E0FA93A9}" destId="{F1DDE7CC-4CBF-4CAE-915A-BF6438217BCF}" srcOrd="0" destOrd="0" presId="urn:microsoft.com/office/officeart/2005/8/layout/vList2"/>
    <dgm:cxn modelId="{0F9FA876-5D15-402D-B959-A2E6981CC2DA}" type="presOf" srcId="{78A58823-63F5-4760-91B2-34CF64CB703B}" destId="{A3935338-8A27-465D-9C67-3A8564C717DD}" srcOrd="0" destOrd="0" presId="urn:microsoft.com/office/officeart/2005/8/layout/vList2"/>
    <dgm:cxn modelId="{66C96EF3-0ED3-4D7A-BD69-4B2CA0CBB647}" srcId="{861D5A71-FDBE-4052-B656-4021E0FA93A9}" destId="{78A58823-63F5-4760-91B2-34CF64CB703B}" srcOrd="0" destOrd="0" parTransId="{02A03FFB-80DD-4D48-8348-0F22178B7F4C}" sibTransId="{9BDD11F3-9C2B-42B0-A65B-94C0224DAD0D}"/>
    <dgm:cxn modelId="{ED770F6E-0C63-4F30-95A8-A48202A84F40}" type="presParOf" srcId="{F1DDE7CC-4CBF-4CAE-915A-BF6438217BCF}" destId="{A3935338-8A27-465D-9C67-3A8564C717DD}" srcOrd="0" destOrd="0" presId="urn:microsoft.com/office/officeart/2005/8/layout/vList2"/>
  </dgm:cxnLst>
  <dgm:bg/>
  <dgm:whole>
    <a:ln>
      <a:solidFill>
        <a:srgbClr val="FF0000"/>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6E1F8-D6C0-4C7F-847A-A57F73E3FF4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22B3E9A-F153-44D9-8146-8F4031AF3A3D}">
      <dgm:prSet/>
      <dgm:spPr/>
      <dgm:t>
        <a:bodyPr/>
        <a:lstStyle/>
        <a:p>
          <a:pPr algn="ctr"/>
          <a:r>
            <a:rPr lang="en-US" b="1" dirty="0"/>
            <a:t>New High Schools</a:t>
          </a:r>
        </a:p>
      </dgm:t>
    </dgm:pt>
    <dgm:pt modelId="{AD8EEFC7-49FF-4415-B9D6-88707FF3A4FF}" type="parTrans" cxnId="{625E999C-509E-4222-9092-F40B288E20D4}">
      <dgm:prSet/>
      <dgm:spPr/>
      <dgm:t>
        <a:bodyPr/>
        <a:lstStyle/>
        <a:p>
          <a:endParaRPr lang="en-US"/>
        </a:p>
      </dgm:t>
    </dgm:pt>
    <dgm:pt modelId="{656F4329-C918-4F3E-94E3-93A35BA5C495}" type="sibTrans" cxnId="{625E999C-509E-4222-9092-F40B288E20D4}">
      <dgm:prSet/>
      <dgm:spPr/>
      <dgm:t>
        <a:bodyPr/>
        <a:lstStyle/>
        <a:p>
          <a:endParaRPr lang="en-US"/>
        </a:p>
      </dgm:t>
    </dgm:pt>
    <dgm:pt modelId="{C23B3CF4-DFB0-4275-99E4-E56AE0ACC1D5}">
      <dgm:prSet/>
      <dgm:spPr/>
      <dgm:t>
        <a:bodyPr/>
        <a:lstStyle/>
        <a:p>
          <a:r>
            <a:rPr lang="en-US"/>
            <a:t>California</a:t>
          </a:r>
          <a:endParaRPr lang="en-US" dirty="0"/>
        </a:p>
      </dgm:t>
    </dgm:pt>
    <dgm:pt modelId="{223166F9-55C4-4BAF-9547-3ED1087943D6}" type="parTrans" cxnId="{3D85AC54-0D80-4511-AF82-02EA0802C2C0}">
      <dgm:prSet/>
      <dgm:spPr/>
      <dgm:t>
        <a:bodyPr/>
        <a:lstStyle/>
        <a:p>
          <a:endParaRPr lang="en-US"/>
        </a:p>
      </dgm:t>
    </dgm:pt>
    <dgm:pt modelId="{7D252A4D-60D1-4D36-AEF6-D2DC48219D21}" type="sibTrans" cxnId="{3D85AC54-0D80-4511-AF82-02EA0802C2C0}">
      <dgm:prSet/>
      <dgm:spPr/>
      <dgm:t>
        <a:bodyPr/>
        <a:lstStyle/>
        <a:p>
          <a:endParaRPr lang="en-US"/>
        </a:p>
      </dgm:t>
    </dgm:pt>
    <dgm:pt modelId="{4F604960-97D5-44B9-ACEC-E1B20717BDB3}">
      <dgm:prSet/>
      <dgm:spPr/>
      <dgm:t>
        <a:bodyPr/>
        <a:lstStyle/>
        <a:p>
          <a:r>
            <a:rPr lang="en-US"/>
            <a:t>Maine</a:t>
          </a:r>
          <a:endParaRPr lang="en-US" dirty="0"/>
        </a:p>
      </dgm:t>
    </dgm:pt>
    <dgm:pt modelId="{DCE7F153-24E2-4332-A36F-9AC198866473}" type="parTrans" cxnId="{E9192717-787C-4A23-9314-159C5408A20D}">
      <dgm:prSet/>
      <dgm:spPr/>
      <dgm:t>
        <a:bodyPr/>
        <a:lstStyle/>
        <a:p>
          <a:endParaRPr lang="en-US"/>
        </a:p>
      </dgm:t>
    </dgm:pt>
    <dgm:pt modelId="{84A8767A-630C-4467-A3C4-67BE61887D8E}" type="sibTrans" cxnId="{E9192717-787C-4A23-9314-159C5408A20D}">
      <dgm:prSet/>
      <dgm:spPr/>
      <dgm:t>
        <a:bodyPr/>
        <a:lstStyle/>
        <a:p>
          <a:endParaRPr lang="en-US"/>
        </a:p>
      </dgm:t>
    </dgm:pt>
    <dgm:pt modelId="{018491D2-5567-4557-8B7C-686B3FA887F3}">
      <dgm:prSet/>
      <dgm:spPr/>
      <dgm:t>
        <a:bodyPr/>
        <a:lstStyle/>
        <a:p>
          <a:r>
            <a:rPr lang="en-US"/>
            <a:t>Texas</a:t>
          </a:r>
          <a:endParaRPr lang="en-US" dirty="0"/>
        </a:p>
      </dgm:t>
    </dgm:pt>
    <dgm:pt modelId="{05094B53-5C50-45C6-9DB8-C155ED19AFB7}" type="parTrans" cxnId="{F29B18A1-1A20-4D2B-9A85-9DB44A454598}">
      <dgm:prSet/>
      <dgm:spPr/>
      <dgm:t>
        <a:bodyPr/>
        <a:lstStyle/>
        <a:p>
          <a:endParaRPr lang="en-US"/>
        </a:p>
      </dgm:t>
    </dgm:pt>
    <dgm:pt modelId="{0A87BC57-B777-4541-83F5-D7C476080B14}" type="sibTrans" cxnId="{F29B18A1-1A20-4D2B-9A85-9DB44A454598}">
      <dgm:prSet/>
      <dgm:spPr/>
      <dgm:t>
        <a:bodyPr/>
        <a:lstStyle/>
        <a:p>
          <a:endParaRPr lang="en-US"/>
        </a:p>
      </dgm:t>
    </dgm:pt>
    <dgm:pt modelId="{8BA8A560-6941-47D5-8B7A-C90E625A2E82}">
      <dgm:prSet/>
      <dgm:spPr/>
      <dgm:t>
        <a:bodyPr/>
        <a:lstStyle/>
        <a:p>
          <a:r>
            <a:rPr lang="en-US"/>
            <a:t>Washington </a:t>
          </a:r>
          <a:endParaRPr lang="en-US" dirty="0"/>
        </a:p>
      </dgm:t>
    </dgm:pt>
    <dgm:pt modelId="{01C8971A-3D54-46F8-AE4C-694160FFD8FB}" type="parTrans" cxnId="{49F12B97-C665-4BEC-B9FE-543AE5B80A5B}">
      <dgm:prSet/>
      <dgm:spPr/>
      <dgm:t>
        <a:bodyPr/>
        <a:lstStyle/>
        <a:p>
          <a:endParaRPr lang="en-US"/>
        </a:p>
      </dgm:t>
    </dgm:pt>
    <dgm:pt modelId="{E584336F-B5AF-45FA-894D-E07B39B0F8D7}" type="sibTrans" cxnId="{49F12B97-C665-4BEC-B9FE-543AE5B80A5B}">
      <dgm:prSet/>
      <dgm:spPr/>
      <dgm:t>
        <a:bodyPr/>
        <a:lstStyle/>
        <a:p>
          <a:endParaRPr lang="en-US"/>
        </a:p>
      </dgm:t>
    </dgm:pt>
    <dgm:pt modelId="{8E39D726-9094-4643-8FE9-211D39A07F8C}">
      <dgm:prSet/>
      <dgm:spPr/>
      <dgm:t>
        <a:bodyPr/>
        <a:lstStyle/>
        <a:p>
          <a:r>
            <a:rPr lang="en-US"/>
            <a:t>West Virginia</a:t>
          </a:r>
          <a:endParaRPr lang="en-US" dirty="0"/>
        </a:p>
      </dgm:t>
    </dgm:pt>
    <dgm:pt modelId="{2CEB951A-45B7-49AD-AF80-72630D52B9F9}" type="parTrans" cxnId="{15100EBC-07A5-4B6D-885E-A3FB7E623402}">
      <dgm:prSet/>
      <dgm:spPr/>
      <dgm:t>
        <a:bodyPr/>
        <a:lstStyle/>
        <a:p>
          <a:endParaRPr lang="en-US"/>
        </a:p>
      </dgm:t>
    </dgm:pt>
    <dgm:pt modelId="{1F3AAAE0-E18C-4414-B381-625FBC52657F}" type="sibTrans" cxnId="{15100EBC-07A5-4B6D-885E-A3FB7E623402}">
      <dgm:prSet/>
      <dgm:spPr/>
      <dgm:t>
        <a:bodyPr/>
        <a:lstStyle/>
        <a:p>
          <a:endParaRPr lang="en-US"/>
        </a:p>
      </dgm:t>
    </dgm:pt>
    <dgm:pt modelId="{3C5C94F7-BED9-45AB-9F28-B10F016BD1B3}" type="pres">
      <dgm:prSet presAssocID="{E176E1F8-D6C0-4C7F-847A-A57F73E3FF4E}" presName="linear" presStyleCnt="0">
        <dgm:presLayoutVars>
          <dgm:dir/>
          <dgm:animLvl val="lvl"/>
          <dgm:resizeHandles val="exact"/>
        </dgm:presLayoutVars>
      </dgm:prSet>
      <dgm:spPr/>
      <dgm:t>
        <a:bodyPr/>
        <a:lstStyle/>
        <a:p>
          <a:endParaRPr lang="en-US"/>
        </a:p>
      </dgm:t>
    </dgm:pt>
    <dgm:pt modelId="{5D167B15-EFEF-457C-832B-A6555D342F19}" type="pres">
      <dgm:prSet presAssocID="{722B3E9A-F153-44D9-8146-8F4031AF3A3D}" presName="parentLin" presStyleCnt="0"/>
      <dgm:spPr/>
    </dgm:pt>
    <dgm:pt modelId="{8F6AEF3F-23E6-4D18-BBB8-B096F403DA6C}" type="pres">
      <dgm:prSet presAssocID="{722B3E9A-F153-44D9-8146-8F4031AF3A3D}" presName="parentLeftMargin" presStyleLbl="node1" presStyleIdx="0" presStyleCnt="1"/>
      <dgm:spPr/>
      <dgm:t>
        <a:bodyPr/>
        <a:lstStyle/>
        <a:p>
          <a:endParaRPr lang="en-US"/>
        </a:p>
      </dgm:t>
    </dgm:pt>
    <dgm:pt modelId="{4E37EAEB-BF97-437D-AB2C-53B833FECCC1}" type="pres">
      <dgm:prSet presAssocID="{722B3E9A-F153-44D9-8146-8F4031AF3A3D}" presName="parentText" presStyleLbl="node1" presStyleIdx="0" presStyleCnt="1" custScaleX="125045" custLinFactNeighborX="16878">
        <dgm:presLayoutVars>
          <dgm:chMax val="0"/>
          <dgm:bulletEnabled val="1"/>
        </dgm:presLayoutVars>
      </dgm:prSet>
      <dgm:spPr/>
      <dgm:t>
        <a:bodyPr/>
        <a:lstStyle/>
        <a:p>
          <a:endParaRPr lang="en-US"/>
        </a:p>
      </dgm:t>
    </dgm:pt>
    <dgm:pt modelId="{B9BFDA4D-2380-4339-B902-8307863B245F}" type="pres">
      <dgm:prSet presAssocID="{722B3E9A-F153-44D9-8146-8F4031AF3A3D}" presName="negativeSpace" presStyleCnt="0"/>
      <dgm:spPr/>
    </dgm:pt>
    <dgm:pt modelId="{E6A471B7-6775-4A8C-98E6-2AEA80BDFA35}" type="pres">
      <dgm:prSet presAssocID="{722B3E9A-F153-44D9-8146-8F4031AF3A3D}" presName="childText" presStyleLbl="conFgAcc1" presStyleIdx="0" presStyleCnt="1" custLinFactNeighborY="43588">
        <dgm:presLayoutVars>
          <dgm:bulletEnabled val="1"/>
        </dgm:presLayoutVars>
      </dgm:prSet>
      <dgm:spPr/>
      <dgm:t>
        <a:bodyPr/>
        <a:lstStyle/>
        <a:p>
          <a:endParaRPr lang="en-US"/>
        </a:p>
      </dgm:t>
    </dgm:pt>
  </dgm:ptLst>
  <dgm:cxnLst>
    <dgm:cxn modelId="{625E999C-509E-4222-9092-F40B288E20D4}" srcId="{E176E1F8-D6C0-4C7F-847A-A57F73E3FF4E}" destId="{722B3E9A-F153-44D9-8146-8F4031AF3A3D}" srcOrd="0" destOrd="0" parTransId="{AD8EEFC7-49FF-4415-B9D6-88707FF3A4FF}" sibTransId="{656F4329-C918-4F3E-94E3-93A35BA5C495}"/>
    <dgm:cxn modelId="{F29B18A1-1A20-4D2B-9A85-9DB44A454598}" srcId="{722B3E9A-F153-44D9-8146-8F4031AF3A3D}" destId="{018491D2-5567-4557-8B7C-686B3FA887F3}" srcOrd="2" destOrd="0" parTransId="{05094B53-5C50-45C6-9DB8-C155ED19AFB7}" sibTransId="{0A87BC57-B777-4541-83F5-D7C476080B14}"/>
    <dgm:cxn modelId="{61F6D9E9-CF6E-4FFF-927F-79933AC7C593}" type="presOf" srcId="{C23B3CF4-DFB0-4275-99E4-E56AE0ACC1D5}" destId="{E6A471B7-6775-4A8C-98E6-2AEA80BDFA35}" srcOrd="0" destOrd="0" presId="urn:microsoft.com/office/officeart/2005/8/layout/list1"/>
    <dgm:cxn modelId="{A5D2B954-19C2-4EF9-8926-D9C28C3AE470}" type="presOf" srcId="{018491D2-5567-4557-8B7C-686B3FA887F3}" destId="{E6A471B7-6775-4A8C-98E6-2AEA80BDFA35}" srcOrd="0" destOrd="2" presId="urn:microsoft.com/office/officeart/2005/8/layout/list1"/>
    <dgm:cxn modelId="{1D61E538-26E7-4256-800B-6130BEE83D11}" type="presOf" srcId="{722B3E9A-F153-44D9-8146-8F4031AF3A3D}" destId="{8F6AEF3F-23E6-4D18-BBB8-B096F403DA6C}" srcOrd="0" destOrd="0" presId="urn:microsoft.com/office/officeart/2005/8/layout/list1"/>
    <dgm:cxn modelId="{15100EBC-07A5-4B6D-885E-A3FB7E623402}" srcId="{722B3E9A-F153-44D9-8146-8F4031AF3A3D}" destId="{8E39D726-9094-4643-8FE9-211D39A07F8C}" srcOrd="4" destOrd="0" parTransId="{2CEB951A-45B7-49AD-AF80-72630D52B9F9}" sibTransId="{1F3AAAE0-E18C-4414-B381-625FBC52657F}"/>
    <dgm:cxn modelId="{7AC9DA95-C015-41B3-8C98-BDF821D212EA}" type="presOf" srcId="{722B3E9A-F153-44D9-8146-8F4031AF3A3D}" destId="{4E37EAEB-BF97-437D-AB2C-53B833FECCC1}" srcOrd="1" destOrd="0" presId="urn:microsoft.com/office/officeart/2005/8/layout/list1"/>
    <dgm:cxn modelId="{49F12B97-C665-4BEC-B9FE-543AE5B80A5B}" srcId="{722B3E9A-F153-44D9-8146-8F4031AF3A3D}" destId="{8BA8A560-6941-47D5-8B7A-C90E625A2E82}" srcOrd="3" destOrd="0" parTransId="{01C8971A-3D54-46F8-AE4C-694160FFD8FB}" sibTransId="{E584336F-B5AF-45FA-894D-E07B39B0F8D7}"/>
    <dgm:cxn modelId="{8CAE3E5B-7EA8-46B5-BC18-1FABEFA48B9D}" type="presOf" srcId="{8E39D726-9094-4643-8FE9-211D39A07F8C}" destId="{E6A471B7-6775-4A8C-98E6-2AEA80BDFA35}" srcOrd="0" destOrd="4" presId="urn:microsoft.com/office/officeart/2005/8/layout/list1"/>
    <dgm:cxn modelId="{7CDDB570-1F5B-4D25-84B9-ABBF879300BD}" type="presOf" srcId="{8BA8A560-6941-47D5-8B7A-C90E625A2E82}" destId="{E6A471B7-6775-4A8C-98E6-2AEA80BDFA35}" srcOrd="0" destOrd="3" presId="urn:microsoft.com/office/officeart/2005/8/layout/list1"/>
    <dgm:cxn modelId="{E9192717-787C-4A23-9314-159C5408A20D}" srcId="{722B3E9A-F153-44D9-8146-8F4031AF3A3D}" destId="{4F604960-97D5-44B9-ACEC-E1B20717BDB3}" srcOrd="1" destOrd="0" parTransId="{DCE7F153-24E2-4332-A36F-9AC198866473}" sibTransId="{84A8767A-630C-4467-A3C4-67BE61887D8E}"/>
    <dgm:cxn modelId="{417F9704-2EEF-4D86-814C-F52124A7343B}" type="presOf" srcId="{E176E1F8-D6C0-4C7F-847A-A57F73E3FF4E}" destId="{3C5C94F7-BED9-45AB-9F28-B10F016BD1B3}" srcOrd="0" destOrd="0" presId="urn:microsoft.com/office/officeart/2005/8/layout/list1"/>
    <dgm:cxn modelId="{14C50597-4246-4E1C-9537-552863249A60}" type="presOf" srcId="{4F604960-97D5-44B9-ACEC-E1B20717BDB3}" destId="{E6A471B7-6775-4A8C-98E6-2AEA80BDFA35}" srcOrd="0" destOrd="1" presId="urn:microsoft.com/office/officeart/2005/8/layout/list1"/>
    <dgm:cxn modelId="{3D85AC54-0D80-4511-AF82-02EA0802C2C0}" srcId="{722B3E9A-F153-44D9-8146-8F4031AF3A3D}" destId="{C23B3CF4-DFB0-4275-99E4-E56AE0ACC1D5}" srcOrd="0" destOrd="0" parTransId="{223166F9-55C4-4BAF-9547-3ED1087943D6}" sibTransId="{7D252A4D-60D1-4D36-AEF6-D2DC48219D21}"/>
    <dgm:cxn modelId="{48A58E48-66B8-43F8-919C-7FEC3892A776}" type="presParOf" srcId="{3C5C94F7-BED9-45AB-9F28-B10F016BD1B3}" destId="{5D167B15-EFEF-457C-832B-A6555D342F19}" srcOrd="0" destOrd="0" presId="urn:microsoft.com/office/officeart/2005/8/layout/list1"/>
    <dgm:cxn modelId="{5F1EED5D-AE1F-4B1F-89AD-85BB2B7069F0}" type="presParOf" srcId="{5D167B15-EFEF-457C-832B-A6555D342F19}" destId="{8F6AEF3F-23E6-4D18-BBB8-B096F403DA6C}" srcOrd="0" destOrd="0" presId="urn:microsoft.com/office/officeart/2005/8/layout/list1"/>
    <dgm:cxn modelId="{05A1485F-12BD-4AE1-B48A-4F36434D58A8}" type="presParOf" srcId="{5D167B15-EFEF-457C-832B-A6555D342F19}" destId="{4E37EAEB-BF97-437D-AB2C-53B833FECCC1}" srcOrd="1" destOrd="0" presId="urn:microsoft.com/office/officeart/2005/8/layout/list1"/>
    <dgm:cxn modelId="{48B108CA-C0C0-4900-9C3F-34B72832DF51}" type="presParOf" srcId="{3C5C94F7-BED9-45AB-9F28-B10F016BD1B3}" destId="{B9BFDA4D-2380-4339-B902-8307863B245F}" srcOrd="1" destOrd="0" presId="urn:microsoft.com/office/officeart/2005/8/layout/list1"/>
    <dgm:cxn modelId="{E07347EB-04C5-4478-978E-D14F4EAD3810}" type="presParOf" srcId="{3C5C94F7-BED9-45AB-9F28-B10F016BD1B3}" destId="{E6A471B7-6775-4A8C-98E6-2AEA80BDFA35}" srcOrd="2"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A9C9C7-8055-4EF6-A01E-A18C4D9657EE}"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09A48FA2-454F-4630-9C79-DF90B96168C1}">
      <dgm:prSet custT="1"/>
      <dgm:spPr/>
      <dgm:t>
        <a:bodyPr/>
        <a:lstStyle/>
        <a:p>
          <a:pPr algn="ctr"/>
          <a:r>
            <a:rPr lang="en-US" sz="1800" b="1" dirty="0"/>
            <a:t>20 Participating States</a:t>
          </a:r>
        </a:p>
      </dgm:t>
    </dgm:pt>
    <dgm:pt modelId="{7584BE24-AABA-4D0F-A4DA-ED0AA4E0D3F2}" type="parTrans" cxnId="{7C200491-5775-48F9-A70F-E3B89D04EF84}">
      <dgm:prSet/>
      <dgm:spPr/>
      <dgm:t>
        <a:bodyPr/>
        <a:lstStyle/>
        <a:p>
          <a:endParaRPr lang="en-US"/>
        </a:p>
      </dgm:t>
    </dgm:pt>
    <dgm:pt modelId="{DCDD156D-4CEA-45D7-8CC1-9B1BEC8C0981}" type="sibTrans" cxnId="{7C200491-5775-48F9-A70F-E3B89D04EF84}">
      <dgm:prSet/>
      <dgm:spPr/>
      <dgm:t>
        <a:bodyPr/>
        <a:lstStyle/>
        <a:p>
          <a:endParaRPr lang="en-US"/>
        </a:p>
      </dgm:t>
    </dgm:pt>
    <dgm:pt modelId="{A58A7ADF-A7B9-4736-8DA8-AC95EA15D839}" type="pres">
      <dgm:prSet presAssocID="{25A9C9C7-8055-4EF6-A01E-A18C4D9657EE}" presName="linear" presStyleCnt="0">
        <dgm:presLayoutVars>
          <dgm:animLvl val="lvl"/>
          <dgm:resizeHandles val="exact"/>
        </dgm:presLayoutVars>
      </dgm:prSet>
      <dgm:spPr/>
      <dgm:t>
        <a:bodyPr/>
        <a:lstStyle/>
        <a:p>
          <a:endParaRPr lang="en-US"/>
        </a:p>
      </dgm:t>
    </dgm:pt>
    <dgm:pt modelId="{95631A67-FECE-44AE-9893-A8E6142CCBF7}" type="pres">
      <dgm:prSet presAssocID="{09A48FA2-454F-4630-9C79-DF90B96168C1}" presName="parentText" presStyleLbl="node1" presStyleIdx="0" presStyleCnt="1" custScaleX="100000" custScaleY="102834" custLinFactNeighborY="24862">
        <dgm:presLayoutVars>
          <dgm:chMax val="0"/>
          <dgm:bulletEnabled val="1"/>
        </dgm:presLayoutVars>
      </dgm:prSet>
      <dgm:spPr/>
      <dgm:t>
        <a:bodyPr/>
        <a:lstStyle/>
        <a:p>
          <a:endParaRPr lang="en-US"/>
        </a:p>
      </dgm:t>
    </dgm:pt>
  </dgm:ptLst>
  <dgm:cxnLst>
    <dgm:cxn modelId="{82CC9D16-F05D-4DA1-AD09-200C4678FA73}" type="presOf" srcId="{25A9C9C7-8055-4EF6-A01E-A18C4D9657EE}" destId="{A58A7ADF-A7B9-4736-8DA8-AC95EA15D839}" srcOrd="0" destOrd="0" presId="urn:microsoft.com/office/officeart/2005/8/layout/vList2"/>
    <dgm:cxn modelId="{28782DC4-CA71-44C9-82D0-B911B16A317E}" type="presOf" srcId="{09A48FA2-454F-4630-9C79-DF90B96168C1}" destId="{95631A67-FECE-44AE-9893-A8E6142CCBF7}" srcOrd="0" destOrd="0" presId="urn:microsoft.com/office/officeart/2005/8/layout/vList2"/>
    <dgm:cxn modelId="{7C200491-5775-48F9-A70F-E3B89D04EF84}" srcId="{25A9C9C7-8055-4EF6-A01E-A18C4D9657EE}" destId="{09A48FA2-454F-4630-9C79-DF90B96168C1}" srcOrd="0" destOrd="0" parTransId="{7584BE24-AABA-4D0F-A4DA-ED0AA4E0D3F2}" sibTransId="{DCDD156D-4CEA-45D7-8CC1-9B1BEC8C0981}"/>
    <dgm:cxn modelId="{21715275-1877-446C-97DE-325DB2C9B54A}" type="presParOf" srcId="{A58A7ADF-A7B9-4736-8DA8-AC95EA15D839}" destId="{95631A67-FECE-44AE-9893-A8E6142CCBF7}"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F2F5E-E94B-4701-B6E2-9200D7F7747A}">
      <dsp:nvSpPr>
        <dsp:cNvPr id="0" name=""/>
        <dsp:cNvSpPr/>
      </dsp:nvSpPr>
      <dsp:spPr>
        <a:xfrm>
          <a:off x="0" y="0"/>
          <a:ext cx="8153395" cy="2819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49CAA-6A3E-4C0A-AE21-5BC9C0593554}">
      <dsp:nvSpPr>
        <dsp:cNvPr id="0" name=""/>
        <dsp:cNvSpPr/>
      </dsp:nvSpPr>
      <dsp:spPr>
        <a:xfrm>
          <a:off x="2439" y="845820"/>
          <a:ext cx="1165070" cy="112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ICC Technology Strategies</a:t>
          </a:r>
        </a:p>
      </dsp:txBody>
      <dsp:txXfrm>
        <a:off x="57492" y="900873"/>
        <a:ext cx="1054964" cy="1017654"/>
      </dsp:txXfrm>
    </dsp:sp>
    <dsp:sp modelId="{5778BFA6-C949-4180-87E5-24E6D4C852FE}">
      <dsp:nvSpPr>
        <dsp:cNvPr id="0" name=""/>
        <dsp:cNvSpPr/>
      </dsp:nvSpPr>
      <dsp:spPr>
        <a:xfrm>
          <a:off x="1290726" y="845820"/>
          <a:ext cx="937957" cy="112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Board Shadow Program</a:t>
          </a:r>
        </a:p>
      </dsp:txBody>
      <dsp:txXfrm>
        <a:off x="1336513" y="891607"/>
        <a:ext cx="846383" cy="1036186"/>
      </dsp:txXfrm>
    </dsp:sp>
    <dsp:sp modelId="{AE33B511-0285-488A-87B6-F6C3BDA20063}">
      <dsp:nvSpPr>
        <dsp:cNvPr id="0" name=""/>
        <dsp:cNvSpPr/>
      </dsp:nvSpPr>
      <dsp:spPr>
        <a:xfrm>
          <a:off x="2351900" y="845820"/>
          <a:ext cx="1097993" cy="112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Chapter leadership Academy</a:t>
          </a:r>
        </a:p>
      </dsp:txBody>
      <dsp:txXfrm>
        <a:off x="2405500" y="899420"/>
        <a:ext cx="990793" cy="1020560"/>
      </dsp:txXfrm>
    </dsp:sp>
    <dsp:sp modelId="{9F62CA80-2F9A-47A5-B9BE-C4C450983E64}">
      <dsp:nvSpPr>
        <dsp:cNvPr id="0" name=""/>
        <dsp:cNvSpPr/>
      </dsp:nvSpPr>
      <dsp:spPr>
        <a:xfrm>
          <a:off x="3573111" y="845820"/>
          <a:ext cx="1208289" cy="112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Emerging Leaders Membership Council</a:t>
          </a:r>
        </a:p>
      </dsp:txBody>
      <dsp:txXfrm>
        <a:off x="3628164" y="900873"/>
        <a:ext cx="1098183" cy="1017654"/>
      </dsp:txXfrm>
    </dsp:sp>
    <dsp:sp modelId="{E064A648-35DF-494D-9CFA-0A467874D5D1}">
      <dsp:nvSpPr>
        <dsp:cNvPr id="0" name=""/>
        <dsp:cNvSpPr/>
      </dsp:nvSpPr>
      <dsp:spPr>
        <a:xfrm>
          <a:off x="4904617" y="845820"/>
          <a:ext cx="973273" cy="112776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High School Technical Training Program</a:t>
          </a:r>
        </a:p>
      </dsp:txBody>
      <dsp:txXfrm>
        <a:off x="4952128" y="893331"/>
        <a:ext cx="878251" cy="1032738"/>
      </dsp:txXfrm>
    </dsp:sp>
    <dsp:sp modelId="{8D58365F-0A47-4D4A-ABC3-4F40D3AADFFA}">
      <dsp:nvSpPr>
        <dsp:cNvPr id="0" name=""/>
        <dsp:cNvSpPr/>
      </dsp:nvSpPr>
      <dsp:spPr>
        <a:xfrm>
          <a:off x="6001107" y="845820"/>
          <a:ext cx="984488" cy="112776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College/ Trade School Program</a:t>
          </a:r>
        </a:p>
      </dsp:txBody>
      <dsp:txXfrm>
        <a:off x="6049166" y="893879"/>
        <a:ext cx="888370" cy="1031642"/>
      </dsp:txXfrm>
    </dsp:sp>
    <dsp:sp modelId="{A00DFC92-78EF-4F54-AAF7-A9ED9D2DEFE3}">
      <dsp:nvSpPr>
        <dsp:cNvPr id="0" name=""/>
        <dsp:cNvSpPr/>
      </dsp:nvSpPr>
      <dsp:spPr>
        <a:xfrm>
          <a:off x="7108813" y="845820"/>
          <a:ext cx="1042146" cy="112776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Military Families Career Path Program</a:t>
          </a:r>
        </a:p>
      </dsp:txBody>
      <dsp:txXfrm>
        <a:off x="7159686" y="896693"/>
        <a:ext cx="940400" cy="1026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A8F61-062D-4FB9-8AAD-19B8F5BEB8C4}">
      <dsp:nvSpPr>
        <dsp:cNvPr id="0" name=""/>
        <dsp:cNvSpPr/>
      </dsp:nvSpPr>
      <dsp:spPr>
        <a:xfrm>
          <a:off x="0" y="558"/>
          <a:ext cx="3200400" cy="456641"/>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37 Technical High Schools</a:t>
          </a:r>
        </a:p>
      </dsp:txBody>
      <dsp:txXfrm>
        <a:off x="22291" y="22849"/>
        <a:ext cx="3155818" cy="412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35338-8A27-465D-9C67-3A8564C717DD}">
      <dsp:nvSpPr>
        <dsp:cNvPr id="0" name=""/>
        <dsp:cNvSpPr/>
      </dsp:nvSpPr>
      <dsp:spPr>
        <a:xfrm>
          <a:off x="0" y="7919"/>
          <a:ext cx="3200400" cy="44928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255 Student Memberships</a:t>
          </a:r>
        </a:p>
      </dsp:txBody>
      <dsp:txXfrm>
        <a:off x="21932" y="29851"/>
        <a:ext cx="3156536" cy="4054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471B7-6775-4A8C-98E6-2AEA80BDFA35}">
      <dsp:nvSpPr>
        <dsp:cNvPr id="0" name=""/>
        <dsp:cNvSpPr/>
      </dsp:nvSpPr>
      <dsp:spPr>
        <a:xfrm>
          <a:off x="0" y="319090"/>
          <a:ext cx="2607855" cy="1820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2399" tIns="354076" rIns="20239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California</a:t>
          </a:r>
          <a:endParaRPr lang="en-US" sz="1700" kern="1200" dirty="0"/>
        </a:p>
        <a:p>
          <a:pPr marL="171450" lvl="1" indent="-171450" algn="l" defTabSz="755650">
            <a:lnSpc>
              <a:spcPct val="90000"/>
            </a:lnSpc>
            <a:spcBef>
              <a:spcPct val="0"/>
            </a:spcBef>
            <a:spcAft>
              <a:spcPct val="15000"/>
            </a:spcAft>
            <a:buChar char="••"/>
          </a:pPr>
          <a:r>
            <a:rPr lang="en-US" sz="1700" kern="1200"/>
            <a:t>Maine</a:t>
          </a:r>
          <a:endParaRPr lang="en-US" sz="1700" kern="1200" dirty="0"/>
        </a:p>
        <a:p>
          <a:pPr marL="171450" lvl="1" indent="-171450" algn="l" defTabSz="755650">
            <a:lnSpc>
              <a:spcPct val="90000"/>
            </a:lnSpc>
            <a:spcBef>
              <a:spcPct val="0"/>
            </a:spcBef>
            <a:spcAft>
              <a:spcPct val="15000"/>
            </a:spcAft>
            <a:buChar char="••"/>
          </a:pPr>
          <a:r>
            <a:rPr lang="en-US" sz="1700" kern="1200"/>
            <a:t>Texas</a:t>
          </a:r>
          <a:endParaRPr lang="en-US" sz="1700" kern="1200" dirty="0"/>
        </a:p>
        <a:p>
          <a:pPr marL="171450" lvl="1" indent="-171450" algn="l" defTabSz="755650">
            <a:lnSpc>
              <a:spcPct val="90000"/>
            </a:lnSpc>
            <a:spcBef>
              <a:spcPct val="0"/>
            </a:spcBef>
            <a:spcAft>
              <a:spcPct val="15000"/>
            </a:spcAft>
            <a:buChar char="••"/>
          </a:pPr>
          <a:r>
            <a:rPr lang="en-US" sz="1700" kern="1200"/>
            <a:t>Washington </a:t>
          </a:r>
          <a:endParaRPr lang="en-US" sz="1700" kern="1200" dirty="0"/>
        </a:p>
        <a:p>
          <a:pPr marL="171450" lvl="1" indent="-171450" algn="l" defTabSz="755650">
            <a:lnSpc>
              <a:spcPct val="90000"/>
            </a:lnSpc>
            <a:spcBef>
              <a:spcPct val="0"/>
            </a:spcBef>
            <a:spcAft>
              <a:spcPct val="15000"/>
            </a:spcAft>
            <a:buChar char="••"/>
          </a:pPr>
          <a:r>
            <a:rPr lang="en-US" sz="1700" kern="1200"/>
            <a:t>West Virginia</a:t>
          </a:r>
          <a:endParaRPr lang="en-US" sz="1700" kern="1200" dirty="0"/>
        </a:p>
      </dsp:txBody>
      <dsp:txXfrm>
        <a:off x="0" y="319090"/>
        <a:ext cx="2607855" cy="1820700"/>
      </dsp:txXfrm>
    </dsp:sp>
    <dsp:sp modelId="{4E37EAEB-BF97-437D-AB2C-53B833FECCC1}">
      <dsp:nvSpPr>
        <dsp:cNvPr id="0" name=""/>
        <dsp:cNvSpPr/>
      </dsp:nvSpPr>
      <dsp:spPr>
        <a:xfrm>
          <a:off x="152400" y="34085"/>
          <a:ext cx="2282695" cy="5018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000" tIns="0" rIns="69000" bIns="0" numCol="1" spcCol="1270" anchor="ctr" anchorCtr="0">
          <a:noAutofit/>
        </a:bodyPr>
        <a:lstStyle/>
        <a:p>
          <a:pPr lvl="0" algn="ctr" defTabSz="755650">
            <a:lnSpc>
              <a:spcPct val="90000"/>
            </a:lnSpc>
            <a:spcBef>
              <a:spcPct val="0"/>
            </a:spcBef>
            <a:spcAft>
              <a:spcPct val="35000"/>
            </a:spcAft>
          </a:pPr>
          <a:r>
            <a:rPr lang="en-US" sz="1700" b="1" kern="1200" dirty="0"/>
            <a:t>New High Schools</a:t>
          </a:r>
        </a:p>
      </dsp:txBody>
      <dsp:txXfrm>
        <a:off x="176898" y="58583"/>
        <a:ext cx="2233699"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31A67-FECE-44AE-9893-A8E6142CCBF7}">
      <dsp:nvSpPr>
        <dsp:cNvPr id="0" name=""/>
        <dsp:cNvSpPr/>
      </dsp:nvSpPr>
      <dsp:spPr>
        <a:xfrm>
          <a:off x="0" y="60871"/>
          <a:ext cx="3200399" cy="48005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20 Participating States</a:t>
          </a:r>
        </a:p>
      </dsp:txBody>
      <dsp:txXfrm>
        <a:off x="23435" y="84306"/>
        <a:ext cx="3153529" cy="4331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77AB3-DF52-45F9-A863-23FDB8BDB897}" type="datetimeFigureOut">
              <a:rPr lang="en-US" smtClean="0"/>
              <a:t>6/12/2018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E599F-F1CA-42E2-AC5D-50A98538E7BE}" type="slidenum">
              <a:rPr lang="en-US" smtClean="0"/>
              <a:t>‹#›</a:t>
            </a:fld>
            <a:endParaRPr lang="en-US"/>
          </a:p>
        </p:txBody>
      </p:sp>
    </p:spTree>
    <p:extLst>
      <p:ext uri="{BB962C8B-B14F-4D97-AF65-F5344CB8AC3E}">
        <p14:creationId xmlns:p14="http://schemas.microsoft.com/office/powerpoint/2010/main" val="43045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morning I’d like to discuss Safety 2.0. ICC’s new initiative in building careers for todays generation. </a:t>
            </a:r>
            <a:endParaRPr lang="en-US" dirty="0"/>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2</a:t>
            </a:fld>
            <a:endParaRPr lang="en-US"/>
          </a:p>
        </p:txBody>
      </p:sp>
    </p:spTree>
    <p:extLst>
      <p:ext uri="{BB962C8B-B14F-4D97-AF65-F5344CB8AC3E}">
        <p14:creationId xmlns:p14="http://schemas.microsoft.com/office/powerpoint/2010/main" val="419649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Military Families Career Path Program is a</a:t>
            </a:r>
            <a:r>
              <a:rPr lang="en-US" baseline="0" dirty="0"/>
              <a:t> new program to the ICC. </a:t>
            </a:r>
          </a:p>
          <a:p>
            <a:r>
              <a:rPr lang="en-US" baseline="0" dirty="0"/>
              <a:t>The concept of the program started October 2017 at the ABM in Columbus and has been growing and developing. </a:t>
            </a:r>
          </a:p>
          <a:p>
            <a:r>
              <a:rPr lang="en-US" baseline="0" dirty="0"/>
              <a:t>Much research is going into this initiative to determine how best to reach veterans and create an interest in code enforcement as a career.</a:t>
            </a:r>
            <a:br>
              <a:rPr lang="en-US" baseline="0" dirty="0"/>
            </a:br>
            <a:r>
              <a:rPr lang="en-US" baseline="0" dirty="0"/>
              <a:t>As you can see, Veterans possess the same characteristics and attributes that code officials require to succeed in their daily duties.</a:t>
            </a:r>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11</a:t>
            </a:fld>
            <a:endParaRPr lang="en-US"/>
          </a:p>
        </p:txBody>
      </p:sp>
    </p:spTree>
    <p:extLst>
      <p:ext uri="{BB962C8B-B14F-4D97-AF65-F5344CB8AC3E}">
        <p14:creationId xmlns:p14="http://schemas.microsoft.com/office/powerpoint/2010/main" val="239250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survey of ICC members indicated that 50% of existing code officials are military veterans.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ICC is helping veterans and their families transition to civilian life and begin careers as code officials. ICC is also offering a complimentary 6-month membership to ICC to all military veterans so they may gain additional insight about ICC and the members we serve.</a:t>
            </a:r>
            <a:endParaRPr lang="en-US" sz="1200" b="0" dirty="0"/>
          </a:p>
          <a:p>
            <a:endParaRPr lang="en-US" b="0" dirty="0"/>
          </a:p>
        </p:txBody>
      </p:sp>
      <p:sp>
        <p:nvSpPr>
          <p:cNvPr id="4" name="Slide Number Placeholder 3"/>
          <p:cNvSpPr>
            <a:spLocks noGrp="1"/>
          </p:cNvSpPr>
          <p:nvPr>
            <p:ph type="sldNum" sz="quarter" idx="10"/>
          </p:nvPr>
        </p:nvSpPr>
        <p:spPr/>
        <p:txBody>
          <a:bodyPr/>
          <a:lstStyle/>
          <a:p>
            <a:fld id="{3A8E599F-F1CA-42E2-AC5D-50A98538E7BE}" type="slidenum">
              <a:rPr lang="en-US" smtClean="0"/>
              <a:t>12</a:t>
            </a:fld>
            <a:endParaRPr lang="en-US"/>
          </a:p>
        </p:txBody>
      </p:sp>
    </p:spTree>
    <p:extLst>
      <p:ext uri="{BB962C8B-B14F-4D97-AF65-F5344CB8AC3E}">
        <p14:creationId xmlns:p14="http://schemas.microsoft.com/office/powerpoint/2010/main" val="74258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Center is a significant part of the Military Families Career Path Program.</a:t>
            </a:r>
          </a:p>
          <a:p>
            <a:r>
              <a:rPr lang="en-US" baseline="0" dirty="0"/>
              <a:t>It offers an array of online training courses and on-site training opportunities. Military personnel can enter this site and review the available curriculum to determine specific requirements to successfully obtain residential inspector certifications and to determine their best course of action to fit their current schedule whether they need on-line course or instructor lead courses to meet their learning needs. </a:t>
            </a:r>
            <a:endParaRPr lang="en-US" dirty="0"/>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13</a:t>
            </a:fld>
            <a:endParaRPr lang="en-US"/>
          </a:p>
        </p:txBody>
      </p:sp>
    </p:spTree>
    <p:extLst>
      <p:ext uri="{BB962C8B-B14F-4D97-AF65-F5344CB8AC3E}">
        <p14:creationId xmlns:p14="http://schemas.microsoft.com/office/powerpoint/2010/main" val="205440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ICC is also seeking Military Ambassadors across the country and we ask they provide the following:</a:t>
            </a:r>
            <a:br>
              <a:rPr lang="en-US" dirty="0"/>
            </a:br>
            <a:endParaRPr lang="en-US" dirty="0"/>
          </a:p>
          <a:p>
            <a:pPr marL="171450" lvl="0" indent="-171450">
              <a:buFont typeface="Arial" panose="020B0604020202020204" pitchFamily="34" charset="0"/>
              <a:buChar char="•"/>
            </a:pPr>
            <a:r>
              <a:rPr lang="en-US" sz="1200" b="0" dirty="0">
                <a:solidFill>
                  <a:schemeClr val="bg1"/>
                </a:solidFill>
              </a:rPr>
              <a:t>Participate in Veteran’s Job Fairs to provide materials and discuss career opportunities as a code official.</a:t>
            </a:r>
            <a:endParaRPr lang="en-US" sz="1200" b="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dirty="0">
                <a:solidFill>
                  <a:schemeClr val="bg1"/>
                </a:solidFill>
              </a:rPr>
              <a:t>Provide ride-a-longs and office visits in your jurisdiction or others so interested veterans can experience the code official’s typical work environment.</a:t>
            </a:r>
          </a:p>
          <a:p>
            <a:pPr marL="171450" lvl="0" indent="-171450">
              <a:buFont typeface="Arial" panose="020B0604020202020204" pitchFamily="34" charset="0"/>
              <a:buChar char="•"/>
            </a:pPr>
            <a:r>
              <a:rPr lang="en-US" sz="1200" b="0" dirty="0">
                <a:solidFill>
                  <a:schemeClr val="bg1"/>
                </a:solidFill>
              </a:rPr>
              <a:t>Mentor veterans to meet the challenge of learning code requirements and to obtain their ICC residential inspector certifications.</a:t>
            </a:r>
          </a:p>
          <a:p>
            <a:pPr marL="171450" lvl="0" indent="-171450">
              <a:buFont typeface="Arial" panose="020B0604020202020204" pitchFamily="34" charset="0"/>
              <a:buChar char="•"/>
            </a:pPr>
            <a:r>
              <a:rPr lang="en-US" sz="1200" b="0" dirty="0">
                <a:solidFill>
                  <a:schemeClr val="bg1"/>
                </a:solidFill>
              </a:rPr>
              <a:t>Develop opportunities for veterans to obtain on-the-job training and obtain full-time careers.</a:t>
            </a:r>
          </a:p>
          <a:p>
            <a:pPr marL="171450" lvl="0" indent="-171450">
              <a:buFont typeface="Arial" panose="020B0604020202020204" pitchFamily="34" charset="0"/>
              <a:buChar char="•"/>
            </a:pPr>
            <a:endParaRPr lang="en-US" sz="1200" b="0" dirty="0">
              <a:solidFill>
                <a:schemeClr val="bg1"/>
              </a:solidFill>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1200" b="0"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15</a:t>
            </a:fld>
            <a:endParaRPr lang="en-US"/>
          </a:p>
        </p:txBody>
      </p:sp>
    </p:spTree>
    <p:extLst>
      <p:ext uri="{BB962C8B-B14F-4D97-AF65-F5344CB8AC3E}">
        <p14:creationId xmlns:p14="http://schemas.microsoft.com/office/powerpoint/2010/main" val="322595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are interested in becoming a military ambassador please contact me or Jim Ellwood. We are developing an ambassador list which will be included on the military families career path program website so veterans can find an ambassador near their location.  </a:t>
            </a:r>
          </a:p>
          <a:p>
            <a:endParaRPr lang="en-US" baseline="0" dirty="0"/>
          </a:p>
          <a:p>
            <a:r>
              <a:rPr lang="en-US" baseline="0" dirty="0"/>
              <a:t>Thank you, and now I’ll answer any questions you may have…</a:t>
            </a:r>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16</a:t>
            </a:fld>
            <a:endParaRPr lang="en-US"/>
          </a:p>
        </p:txBody>
      </p:sp>
    </p:spTree>
    <p:extLst>
      <p:ext uri="{BB962C8B-B14F-4D97-AF65-F5344CB8AC3E}">
        <p14:creationId xmlns:p14="http://schemas.microsoft.com/office/powerpoint/2010/main" val="212459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2.0 includes ICC’s new technology strategies, the ICC Board Shadow Program, our Chapter leadership Academy, the Emerging Leaders Membership Council, our High School technical Training Program, our College and Trade School program and our new Military Families Career Path Program.</a:t>
            </a:r>
            <a:br>
              <a:rPr lang="en-US" dirty="0"/>
            </a:br>
            <a:r>
              <a:rPr lang="en-US" dirty="0"/>
              <a:t/>
            </a:r>
            <a:br>
              <a:rPr lang="en-US" dirty="0"/>
            </a:br>
            <a:r>
              <a:rPr lang="en-US" dirty="0"/>
              <a:t>I’d like to discuss the latter three programs in greater detail.</a:t>
            </a:r>
          </a:p>
        </p:txBody>
      </p:sp>
      <p:sp>
        <p:nvSpPr>
          <p:cNvPr id="4" name="Slide Number Placeholder 3"/>
          <p:cNvSpPr>
            <a:spLocks noGrp="1"/>
          </p:cNvSpPr>
          <p:nvPr>
            <p:ph type="sldNum" sz="quarter" idx="10"/>
          </p:nvPr>
        </p:nvSpPr>
        <p:spPr/>
        <p:txBody>
          <a:bodyPr/>
          <a:lstStyle/>
          <a:p>
            <a:fld id="{3A8E599F-F1CA-42E2-AC5D-50A98538E7BE}" type="slidenum">
              <a:rPr lang="en-US" smtClean="0"/>
              <a:t>3</a:t>
            </a:fld>
            <a:endParaRPr lang="en-US"/>
          </a:p>
        </p:txBody>
      </p:sp>
    </p:spTree>
    <p:extLst>
      <p:ext uri="{BB962C8B-B14F-4D97-AF65-F5344CB8AC3E}">
        <p14:creationId xmlns:p14="http://schemas.microsoft.com/office/powerpoint/2010/main" val="321984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primary career development programs:</a:t>
            </a:r>
          </a:p>
          <a:p>
            <a:r>
              <a:rPr lang="en-US" dirty="0"/>
              <a:t>The High School Technical Training Program;</a:t>
            </a:r>
          </a:p>
          <a:p>
            <a:r>
              <a:rPr lang="en-US" dirty="0"/>
              <a:t>Our College/Trade School program; and</a:t>
            </a:r>
          </a:p>
          <a:p>
            <a:r>
              <a:rPr lang="en-US" dirty="0"/>
              <a:t>Our Military Families Career Path Program</a:t>
            </a:r>
          </a:p>
        </p:txBody>
      </p:sp>
      <p:sp>
        <p:nvSpPr>
          <p:cNvPr id="4" name="Slide Number Placeholder 3"/>
          <p:cNvSpPr>
            <a:spLocks noGrp="1"/>
          </p:cNvSpPr>
          <p:nvPr>
            <p:ph type="sldNum" sz="quarter" idx="10"/>
          </p:nvPr>
        </p:nvSpPr>
        <p:spPr/>
        <p:txBody>
          <a:bodyPr/>
          <a:lstStyle/>
          <a:p>
            <a:fld id="{3A8E599F-F1CA-42E2-AC5D-50A98538E7BE}" type="slidenum">
              <a:rPr lang="en-US" smtClean="0"/>
              <a:t>4</a:t>
            </a:fld>
            <a:endParaRPr lang="en-US"/>
          </a:p>
        </p:txBody>
      </p:sp>
    </p:spTree>
    <p:extLst>
      <p:ext uri="{BB962C8B-B14F-4D97-AF65-F5344CB8AC3E}">
        <p14:creationId xmlns:p14="http://schemas.microsoft.com/office/powerpoint/2010/main" val="241003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a career as a code official offers diversity and incomes above the US household average. On average, code officials earn between $50,000 and $75,000 per year.</a:t>
            </a:r>
          </a:p>
        </p:txBody>
      </p:sp>
      <p:sp>
        <p:nvSpPr>
          <p:cNvPr id="4" name="Slide Number Placeholder 3"/>
          <p:cNvSpPr>
            <a:spLocks noGrp="1"/>
          </p:cNvSpPr>
          <p:nvPr>
            <p:ph type="sldNum" sz="quarter" idx="10"/>
          </p:nvPr>
        </p:nvSpPr>
        <p:spPr/>
        <p:txBody>
          <a:bodyPr/>
          <a:lstStyle/>
          <a:p>
            <a:fld id="{3A8E599F-F1CA-42E2-AC5D-50A98538E7BE}" type="slidenum">
              <a:rPr lang="en-US" smtClean="0"/>
              <a:t>5</a:t>
            </a:fld>
            <a:endParaRPr lang="en-US"/>
          </a:p>
        </p:txBody>
      </p:sp>
    </p:spTree>
    <p:extLst>
      <p:ext uri="{BB962C8B-B14F-4D97-AF65-F5344CB8AC3E}">
        <p14:creationId xmlns:p14="http://schemas.microsoft.com/office/powerpoint/2010/main" val="286491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technical high school program was established to formally introduce students to the codes associated with their trades</a:t>
            </a:r>
            <a:r>
              <a:rPr lang="en-US" baseline="0" dirty="0"/>
              <a:t> and offer a Certificate of Completion from the ICC. </a:t>
            </a:r>
          </a:p>
          <a:p>
            <a:r>
              <a:rPr lang="en-US" baseline="0" dirty="0"/>
              <a:t>The program is based on the International Residential Code and its accompanying study companion. </a:t>
            </a:r>
          </a:p>
          <a:p>
            <a:r>
              <a:rPr lang="en-US" baseline="0" dirty="0"/>
              <a:t>Students learn how to navigate and comprehend the IRC as they work through their daily construction projects.</a:t>
            </a:r>
            <a:endParaRPr lang="en-US" dirty="0"/>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6</a:t>
            </a:fld>
            <a:endParaRPr lang="en-US"/>
          </a:p>
        </p:txBody>
      </p:sp>
    </p:spTree>
    <p:extLst>
      <p:ext uri="{BB962C8B-B14F-4D97-AF65-F5344CB8AC3E}">
        <p14:creationId xmlns:p14="http://schemas.microsoft.com/office/powerpoint/2010/main" val="145618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37 participating schools in 20 states offering students the opportunity to earn an ICC certificate</a:t>
            </a:r>
            <a:r>
              <a:rPr lang="en-US" baseline="0" dirty="0"/>
              <a:t> of completion.</a:t>
            </a:r>
          </a:p>
          <a:p>
            <a:r>
              <a:rPr lang="en-US" baseline="0" dirty="0"/>
              <a:t>Virginia leads the nation with 16 schools in the program and was the first state to approve the ICC Certificate program to their approved credential list for 17 construction courses. </a:t>
            </a:r>
          </a:p>
          <a:p>
            <a:r>
              <a:rPr lang="en-US" baseline="0" dirty="0"/>
              <a:t>Last year Delaware revised their Architectural Engineering Technology course and included the ICC certificate program as an state approved credential.</a:t>
            </a:r>
          </a:p>
          <a:p>
            <a:r>
              <a:rPr lang="en-US" baseline="0" dirty="0"/>
              <a:t>Last year Kansas added the ICC certificate to the approved list for the construction cluster. </a:t>
            </a:r>
          </a:p>
          <a:p>
            <a:pPr marL="0" indent="0">
              <a:lnSpc>
                <a:spcPct val="150000"/>
              </a:lnSpc>
              <a:buFont typeface="Wingdings" panose="05000000000000000000" pitchFamily="2" charset="2"/>
              <a:buNone/>
            </a:pPr>
            <a:r>
              <a:rPr lang="en-US" baseline="0" dirty="0"/>
              <a:t>New schools include: </a:t>
            </a:r>
          </a:p>
          <a:p>
            <a:pPr marL="171450" indent="-171450">
              <a:lnSpc>
                <a:spcPct val="150000"/>
              </a:lnSpc>
              <a:buFont typeface="Arial" panose="020B0604020202020204" pitchFamily="34" charset="0"/>
              <a:buChar char="•"/>
            </a:pPr>
            <a:r>
              <a:rPr lang="en-US" sz="1200" dirty="0">
                <a:solidFill>
                  <a:schemeClr val="bg1"/>
                </a:solidFill>
              </a:rPr>
              <a:t>Pueblo Centennial High School, Colorado</a:t>
            </a:r>
          </a:p>
          <a:p>
            <a:pPr marL="171450" indent="-171450">
              <a:lnSpc>
                <a:spcPct val="150000"/>
              </a:lnSpc>
              <a:buFont typeface="Arial" panose="020B0604020202020204" pitchFamily="34" charset="0"/>
              <a:buChar char="•"/>
            </a:pPr>
            <a:r>
              <a:rPr lang="en-US" sz="1200" dirty="0">
                <a:solidFill>
                  <a:schemeClr val="bg1"/>
                </a:solidFill>
              </a:rPr>
              <a:t>Perris High School of Perris California</a:t>
            </a:r>
          </a:p>
          <a:p>
            <a:pPr marL="171450" indent="-171450">
              <a:lnSpc>
                <a:spcPct val="150000"/>
              </a:lnSpc>
              <a:buFont typeface="Arial" panose="020B0604020202020204" pitchFamily="34" charset="0"/>
              <a:buChar char="•"/>
            </a:pPr>
            <a:r>
              <a:rPr lang="en-US" sz="1200" dirty="0">
                <a:solidFill>
                  <a:schemeClr val="bg1"/>
                </a:solidFill>
              </a:rPr>
              <a:t>Columbia Basin Technical Skills Center, Moses Lake, Washington</a:t>
            </a:r>
          </a:p>
          <a:p>
            <a:pPr marL="171450" indent="-171450">
              <a:lnSpc>
                <a:spcPct val="150000"/>
              </a:lnSpc>
              <a:buFont typeface="Arial" panose="020B0604020202020204" pitchFamily="34" charset="0"/>
              <a:buChar char="•"/>
            </a:pPr>
            <a:r>
              <a:rPr lang="en-US" sz="1200" dirty="0">
                <a:solidFill>
                  <a:schemeClr val="bg1"/>
                </a:solidFill>
              </a:rPr>
              <a:t>Poquoson High School, Poquoson, Virginia</a:t>
            </a:r>
          </a:p>
          <a:p>
            <a:pPr marL="171450" indent="-171450">
              <a:lnSpc>
                <a:spcPct val="150000"/>
              </a:lnSpc>
              <a:buFont typeface="Arial" panose="020B0604020202020204" pitchFamily="34" charset="0"/>
              <a:buChar char="•"/>
            </a:pPr>
            <a:r>
              <a:rPr lang="en-US" sz="1200" dirty="0">
                <a:solidFill>
                  <a:schemeClr val="bg1"/>
                </a:solidFill>
              </a:rPr>
              <a:t>Carver Career Center, Charleston, West Virginia</a:t>
            </a:r>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7</a:t>
            </a:fld>
            <a:endParaRPr lang="en-US"/>
          </a:p>
        </p:txBody>
      </p:sp>
    </p:spTree>
    <p:extLst>
      <p:ext uri="{BB962C8B-B14F-4D97-AF65-F5344CB8AC3E}">
        <p14:creationId xmlns:p14="http://schemas.microsoft.com/office/powerpoint/2010/main" val="290864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To date, 1,397 Certificates of Completion awarded to High School Technical Training School students and 256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Certificates of Completion awarded to College/Trade School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endParaRPr>
          </a:p>
          <a:p>
            <a:r>
              <a:rPr lang="en-US" sz="1200" kern="1200" dirty="0">
                <a:solidFill>
                  <a:schemeClr val="tx1"/>
                </a:solidFill>
                <a:effectLst/>
                <a:latin typeface="+mn-lt"/>
                <a:ea typeface="+mn-ea"/>
                <a:cs typeface="+mn-cs"/>
              </a:rPr>
              <a:t>Virginia has approved the ICC’s High School Technical Training Program (HSTTP) and added the program to the list of approved industry credentials for 17 of the Architecture and Construction courses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Delaware has developed an Architectural Engineering Technology (AET) course for 2 of technical schools in Delaware and the ICC’s High School Technical Training Program (HSTTP) is one of 4 industry recognized certifications and or licenses approved for the AET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Kansas approved the ICC’s High School Technical Training Program (HSTTP) for the Kansas Pathway Assessments and Credentials in the Architectural and Construction Cluster</a:t>
            </a:r>
          </a:p>
          <a:p>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8</a:t>
            </a:fld>
            <a:endParaRPr lang="en-US"/>
          </a:p>
        </p:txBody>
      </p:sp>
    </p:spTree>
    <p:extLst>
      <p:ext uri="{BB962C8B-B14F-4D97-AF65-F5344CB8AC3E}">
        <p14:creationId xmlns:p14="http://schemas.microsoft.com/office/powerpoint/2010/main" val="267775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College/Trade School Program, the Pennsylvania College of Technology was</a:t>
            </a:r>
            <a:r>
              <a:rPr lang="en-US" baseline="0" dirty="0"/>
              <a:t> the first college to offer the ICC certificate course and has operated the program for 3 years. Recently they contacted ICC about adding 12 new instructors to their membership and expanding the program starting this fall. </a:t>
            </a:r>
          </a:p>
          <a:p>
            <a:r>
              <a:rPr lang="en-US" baseline="0" dirty="0"/>
              <a:t>The Texas State Technical College introduced the program into their construction management and code curriculum a year ago in their Waco Campus and the program expanded to the  Harlingen campus this year.</a:t>
            </a:r>
          </a:p>
          <a:p>
            <a:r>
              <a:rPr lang="en-US" baseline="0" dirty="0"/>
              <a:t>Tidewater, Coconino and Eastern Maine all started the program this year. </a:t>
            </a:r>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9</a:t>
            </a:fld>
            <a:endParaRPr lang="en-US"/>
          </a:p>
        </p:txBody>
      </p:sp>
    </p:spTree>
    <p:extLst>
      <p:ext uri="{BB962C8B-B14F-4D97-AF65-F5344CB8AC3E}">
        <p14:creationId xmlns:p14="http://schemas.microsoft.com/office/powerpoint/2010/main" val="32394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group from Texas State Technical College is the first group of students in Texas to receive the Certificate of Completion from the ICC. The Pennsylvania College of Technology receives their Certificate of Completion from the ICC. The majority of these students are enrolled in construction management and construction technology courses.</a:t>
            </a:r>
            <a:endParaRPr lang="en-US" dirty="0"/>
          </a:p>
        </p:txBody>
      </p:sp>
      <p:sp>
        <p:nvSpPr>
          <p:cNvPr id="4" name="Slide Number Placeholder 3"/>
          <p:cNvSpPr>
            <a:spLocks noGrp="1"/>
          </p:cNvSpPr>
          <p:nvPr>
            <p:ph type="sldNum" sz="quarter" idx="10"/>
          </p:nvPr>
        </p:nvSpPr>
        <p:spPr/>
        <p:txBody>
          <a:bodyPr/>
          <a:lstStyle/>
          <a:p>
            <a:fld id="{3A8E599F-F1CA-42E2-AC5D-50A98538E7BE}" type="slidenum">
              <a:rPr lang="en-US" smtClean="0"/>
              <a:t>10</a:t>
            </a:fld>
            <a:endParaRPr lang="en-US"/>
          </a:p>
        </p:txBody>
      </p:sp>
    </p:spTree>
    <p:extLst>
      <p:ext uri="{BB962C8B-B14F-4D97-AF65-F5344CB8AC3E}">
        <p14:creationId xmlns:p14="http://schemas.microsoft.com/office/powerpoint/2010/main" val="2912029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ICC Titl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7978"/>
          <a:stretch/>
        </p:blipFill>
        <p:spPr bwMode="auto">
          <a:xfrm>
            <a:off x="3163019" y="1321758"/>
            <a:ext cx="5980982" cy="5536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8" cy="6857998"/>
          </a:xfrm>
          <a:prstGeom prst="rect">
            <a:avLst/>
          </a:prstGeom>
        </p:spPr>
      </p:pic>
      <p:sp>
        <p:nvSpPr>
          <p:cNvPr id="2" name="Title 1"/>
          <p:cNvSpPr>
            <a:spLocks noGrp="1"/>
          </p:cNvSpPr>
          <p:nvPr>
            <p:ph type="ctrTitle"/>
          </p:nvPr>
        </p:nvSpPr>
        <p:spPr>
          <a:xfrm>
            <a:off x="304803" y="1654177"/>
            <a:ext cx="5410201" cy="177482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800" y="4089109"/>
            <a:ext cx="4038601" cy="2565982"/>
          </a:xfrm>
        </p:spPr>
        <p:txBody>
          <a:bodyPr/>
          <a:lstStyle>
            <a:lvl1pPr marL="0" indent="0" algn="l">
              <a:buNone/>
              <a:defRPr>
                <a:solidFill>
                  <a:schemeClr val="bg1"/>
                </a:solidFill>
              </a:defRPr>
            </a:lvl1pPr>
            <a:lvl2pPr marL="457143" indent="0" algn="ctr">
              <a:buNone/>
              <a:defRPr>
                <a:solidFill>
                  <a:schemeClr val="tx1">
                    <a:tint val="75000"/>
                  </a:schemeClr>
                </a:solidFill>
              </a:defRPr>
            </a:lvl2pPr>
            <a:lvl3pPr marL="914288" indent="0" algn="ctr">
              <a:buNone/>
              <a:defRPr>
                <a:solidFill>
                  <a:schemeClr val="tx1">
                    <a:tint val="75000"/>
                  </a:schemeClr>
                </a:solidFill>
              </a:defRPr>
            </a:lvl3pPr>
            <a:lvl4pPr marL="1371430" indent="0" algn="ctr">
              <a:buNone/>
              <a:defRPr>
                <a:solidFill>
                  <a:schemeClr val="tx1">
                    <a:tint val="75000"/>
                  </a:schemeClr>
                </a:solidFill>
              </a:defRPr>
            </a:lvl4pPr>
            <a:lvl5pPr marL="1828575" indent="0" algn="ctr">
              <a:buNone/>
              <a:defRPr>
                <a:solidFill>
                  <a:schemeClr val="tx1">
                    <a:tint val="75000"/>
                  </a:schemeClr>
                </a:solidFill>
              </a:defRPr>
            </a:lvl5pPr>
            <a:lvl6pPr marL="2285718" indent="0" algn="ctr">
              <a:buNone/>
              <a:defRPr>
                <a:solidFill>
                  <a:schemeClr val="tx1">
                    <a:tint val="75000"/>
                  </a:schemeClr>
                </a:solidFill>
              </a:defRPr>
            </a:lvl6pPr>
            <a:lvl7pPr marL="2742861" indent="0" algn="ctr">
              <a:buNone/>
              <a:defRPr>
                <a:solidFill>
                  <a:schemeClr val="tx1">
                    <a:tint val="75000"/>
                  </a:schemeClr>
                </a:solidFill>
              </a:defRPr>
            </a:lvl7pPr>
            <a:lvl8pPr marL="3200006"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00" y="457200"/>
            <a:ext cx="1014850" cy="1333381"/>
          </a:xfrm>
          <a:prstGeom prst="rect">
            <a:avLst/>
          </a:prstGeom>
        </p:spPr>
      </p:pic>
    </p:spTree>
    <p:extLst>
      <p:ext uri="{BB962C8B-B14F-4D97-AF65-F5344CB8AC3E}">
        <p14:creationId xmlns:p14="http://schemas.microsoft.com/office/powerpoint/2010/main" val="24784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2" y="1714598"/>
            <a:ext cx="8458201" cy="39923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8" cy="6857998"/>
          </a:xfrm>
          <a:prstGeom prst="rect">
            <a:avLst/>
          </a:prstGeom>
        </p:spPr>
      </p:pic>
      <p:sp>
        <p:nvSpPr>
          <p:cNvPr id="9" name="Date Placeholder 8"/>
          <p:cNvSpPr>
            <a:spLocks noGrp="1"/>
          </p:cNvSpPr>
          <p:nvPr>
            <p:ph type="dt" sz="half" idx="10"/>
          </p:nvPr>
        </p:nvSpPr>
        <p:spPr>
          <a:xfrm>
            <a:off x="228600" y="6416683"/>
            <a:ext cx="2133600" cy="365123"/>
          </a:xfrm>
          <a:prstGeom prst="rect">
            <a:avLst/>
          </a:prstGeom>
        </p:spPr>
        <p:txBody>
          <a:bodyPr/>
          <a:lstStyle>
            <a:lvl1pPr marL="0" marR="0" indent="0" algn="l" defTabSz="914288"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700" smtClean="0">
                <a:solidFill>
                  <a:prstClr val="black"/>
                </a:solidFill>
              </a:rPr>
              <a:pPr/>
              <a:t>‹#›</a:t>
            </a:fld>
            <a:endParaRPr lang="en-US" sz="1700" dirty="0">
              <a:solidFill>
                <a:prstClr val="black"/>
              </a:solidFill>
            </a:endParaRPr>
          </a:p>
        </p:txBody>
      </p:sp>
      <p:sp>
        <p:nvSpPr>
          <p:cNvPr id="10" name="Footer Placeholder 9"/>
          <p:cNvSpPr>
            <a:spLocks noGrp="1"/>
          </p:cNvSpPr>
          <p:nvPr>
            <p:ph type="ftr" sz="quarter" idx="11"/>
          </p:nvPr>
        </p:nvSpPr>
        <p:spPr>
          <a:xfrm>
            <a:off x="5791200" y="6416683"/>
            <a:ext cx="2895600" cy="365123"/>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4370" y="304799"/>
            <a:ext cx="844781" cy="1109933"/>
          </a:xfrm>
          <a:prstGeom prst="rect">
            <a:avLst/>
          </a:prstGeom>
        </p:spPr>
      </p:pic>
    </p:spTree>
    <p:extLst>
      <p:ext uri="{BB962C8B-B14F-4D97-AF65-F5344CB8AC3E}">
        <p14:creationId xmlns:p14="http://schemas.microsoft.com/office/powerpoint/2010/main" val="178560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5"/>
            <a:ext cx="8229600" cy="1143000"/>
          </a:xfrm>
          <a:prstGeom prst="rect">
            <a:avLst/>
          </a:prstGeom>
        </p:spPr>
        <p:txBody>
          <a:bodyPr vert="horz" lIns="91428" tIns="45713" rIns="91428" bIns="45713"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5"/>
          </a:xfrm>
          <a:prstGeom prst="rect">
            <a:avLst/>
          </a:prstGeom>
        </p:spPr>
        <p:txBody>
          <a:bodyPr vert="horz" lIns="91428" tIns="45713" rIns="91428"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4" y="6416683"/>
            <a:ext cx="2895600" cy="365123"/>
          </a:xfrm>
          <a:prstGeom prst="rect">
            <a:avLst/>
          </a:prstGeom>
        </p:spPr>
        <p:txBody>
          <a:bodyPr vert="horz" lIns="91428" tIns="45713" rIns="91428" bIns="45713"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914288"/>
            <a:endParaRPr lang="en-US" dirty="0">
              <a:solidFill>
                <a:prstClr val="black">
                  <a:tint val="75000"/>
                </a:prstClr>
              </a:solidFill>
            </a:endParaRPr>
          </a:p>
        </p:txBody>
      </p:sp>
    </p:spTree>
    <p:extLst>
      <p:ext uri="{BB962C8B-B14F-4D97-AF65-F5344CB8AC3E}">
        <p14:creationId xmlns:p14="http://schemas.microsoft.com/office/powerpoint/2010/main" val="2754435384"/>
      </p:ext>
    </p:extLst>
  </p:cSld>
  <p:clrMap bg1="lt1" tx1="dk1" bg2="lt2" tx2="dk2" accent1="accent1" accent2="accent2" accent3="accent3" accent4="accent4" accent5="accent5" accent6="accent6" hlink="hlink" folHlink="folHlink"/>
  <p:sldLayoutIdLst>
    <p:sldLayoutId id="2147483721" r:id="rId1"/>
    <p:sldLayoutId id="2147483719" r:id="rId2"/>
  </p:sldLayoutIdLst>
  <p:txStyles>
    <p:titleStyle>
      <a:lvl1pPr algn="ctr" defTabSz="914288" rtl="0" eaLnBrk="1" latinLnBrk="0" hangingPunct="1">
        <a:spcBef>
          <a:spcPct val="0"/>
        </a:spcBef>
        <a:buNone/>
        <a:defRPr sz="4300" kern="1200">
          <a:solidFill>
            <a:schemeClr val="tx1"/>
          </a:solidFill>
          <a:latin typeface="Arial" panose="020B0604020202020204" pitchFamily="34" charset="0"/>
          <a:ea typeface="+mj-ea"/>
          <a:cs typeface="Arial" panose="020B0604020202020204" pitchFamily="34" charset="0"/>
        </a:defRPr>
      </a:lvl1pPr>
    </p:titleStyle>
    <p:bodyStyle>
      <a:lvl1pPr marL="342857" indent="-342857" algn="l" defTabSz="914288" rtl="0" eaLnBrk="1" latinLnBrk="0" hangingPunct="1">
        <a:spcBef>
          <a:spcPct val="20000"/>
        </a:spcBef>
        <a:buFont typeface="Arial" panose="020B0604020202020204" pitchFamily="34" charset="0"/>
        <a:buChar char="•"/>
        <a:defRPr sz="3100" kern="1200">
          <a:solidFill>
            <a:schemeClr val="tx1"/>
          </a:solidFill>
          <a:latin typeface="Arial" panose="020B0604020202020204" pitchFamily="34" charset="0"/>
          <a:ea typeface="+mn-ea"/>
          <a:cs typeface="Arial" panose="020B0604020202020204" pitchFamily="34" charset="0"/>
        </a:defRPr>
      </a:lvl1pPr>
      <a:lvl2pPr marL="742858" indent="-285715" algn="l" defTabSz="91428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859" indent="-228571" algn="l" defTabSz="91428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002" indent="-228571" algn="l" defTabSz="914288"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2057147" indent="-228571" algn="l" defTabSz="914288"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2514289" indent="-228571" algn="l" defTabSz="9142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2971434" indent="-228571" algn="l" defTabSz="9142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428577" indent="-228571" algn="l" defTabSz="9142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3885722" indent="-228571" algn="l" defTabSz="91428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14288" rtl="0" eaLnBrk="1" latinLnBrk="0" hangingPunct="1">
        <a:defRPr sz="1700" kern="1200">
          <a:solidFill>
            <a:schemeClr val="tx1"/>
          </a:solidFill>
          <a:latin typeface="+mn-lt"/>
          <a:ea typeface="+mn-ea"/>
          <a:cs typeface="+mn-cs"/>
        </a:defRPr>
      </a:lvl1pPr>
      <a:lvl2pPr marL="457143" algn="l" defTabSz="914288" rtl="0" eaLnBrk="1" latinLnBrk="0" hangingPunct="1">
        <a:defRPr sz="1700" kern="1200">
          <a:solidFill>
            <a:schemeClr val="tx1"/>
          </a:solidFill>
          <a:latin typeface="+mn-lt"/>
          <a:ea typeface="+mn-ea"/>
          <a:cs typeface="+mn-cs"/>
        </a:defRPr>
      </a:lvl2pPr>
      <a:lvl3pPr marL="914288" algn="l" defTabSz="914288" rtl="0" eaLnBrk="1" latinLnBrk="0" hangingPunct="1">
        <a:defRPr sz="1700" kern="1200">
          <a:solidFill>
            <a:schemeClr val="tx1"/>
          </a:solidFill>
          <a:latin typeface="+mn-lt"/>
          <a:ea typeface="+mn-ea"/>
          <a:cs typeface="+mn-cs"/>
        </a:defRPr>
      </a:lvl3pPr>
      <a:lvl4pPr marL="1371430" algn="l" defTabSz="914288" rtl="0" eaLnBrk="1" latinLnBrk="0" hangingPunct="1">
        <a:defRPr sz="1700" kern="1200">
          <a:solidFill>
            <a:schemeClr val="tx1"/>
          </a:solidFill>
          <a:latin typeface="+mn-lt"/>
          <a:ea typeface="+mn-ea"/>
          <a:cs typeface="+mn-cs"/>
        </a:defRPr>
      </a:lvl4pPr>
      <a:lvl5pPr marL="1828575" algn="l" defTabSz="914288" rtl="0" eaLnBrk="1" latinLnBrk="0" hangingPunct="1">
        <a:defRPr sz="1700" kern="1200">
          <a:solidFill>
            <a:schemeClr val="tx1"/>
          </a:solidFill>
          <a:latin typeface="+mn-lt"/>
          <a:ea typeface="+mn-ea"/>
          <a:cs typeface="+mn-cs"/>
        </a:defRPr>
      </a:lvl5pPr>
      <a:lvl6pPr marL="2285718" algn="l" defTabSz="914288" rtl="0" eaLnBrk="1" latinLnBrk="0" hangingPunct="1">
        <a:defRPr sz="1700" kern="1200">
          <a:solidFill>
            <a:schemeClr val="tx1"/>
          </a:solidFill>
          <a:latin typeface="+mn-lt"/>
          <a:ea typeface="+mn-ea"/>
          <a:cs typeface="+mn-cs"/>
        </a:defRPr>
      </a:lvl6pPr>
      <a:lvl7pPr marL="2742861" algn="l" defTabSz="914288" rtl="0" eaLnBrk="1" latinLnBrk="0" hangingPunct="1">
        <a:defRPr sz="1700" kern="1200">
          <a:solidFill>
            <a:schemeClr val="tx1"/>
          </a:solidFill>
          <a:latin typeface="+mn-lt"/>
          <a:ea typeface="+mn-ea"/>
          <a:cs typeface="+mn-cs"/>
        </a:defRPr>
      </a:lvl7pPr>
      <a:lvl8pPr marL="3200006" algn="l" defTabSz="914288" rtl="0" eaLnBrk="1" latinLnBrk="0" hangingPunct="1">
        <a:defRPr sz="1700" kern="1200">
          <a:solidFill>
            <a:schemeClr val="tx1"/>
          </a:solidFill>
          <a:latin typeface="+mn-lt"/>
          <a:ea typeface="+mn-ea"/>
          <a:cs typeface="+mn-cs"/>
        </a:defRPr>
      </a:lvl8pPr>
      <a:lvl9pPr marL="3657148" algn="l" defTabSz="91428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iccsafe.org/" TargetMode="External"/><Relationship Id="rId2" Type="http://schemas.openxmlformats.org/officeDocument/2006/relationships/hyperlink" Target="https://www.iccsafe.org/content/icc-military-families-building-career-path-progra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ccsafe.org/about-icc/safety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8.png"/><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6.xml"/><Relationship Id="rId16" Type="http://schemas.openxmlformats.org/officeDocument/2006/relationships/diagramQuickStyle" Target="../diagrams/quickStyle5.xml"/><Relationship Id="rId20"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10" Type="http://schemas.openxmlformats.org/officeDocument/2006/relationships/diagramLayout" Target="../diagrams/layout4.xml"/><Relationship Id="rId19" Type="http://schemas.openxmlformats.org/officeDocument/2006/relationships/diagramData" Target="../diagrams/data6.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400" dirty="0"/>
          </a:p>
          <a:p>
            <a:pPr marL="0" indent="0" algn="ctr">
              <a:buNone/>
            </a:pPr>
            <a:r>
              <a:rPr lang="en-US" sz="4400" dirty="0"/>
              <a:t>The Code Council Prepares &amp; Welcomes a New Generation of Members and Leaders </a:t>
            </a:r>
            <a:r>
              <a:rPr lang="en-US" sz="4400"/>
              <a:t>to </a:t>
            </a:r>
            <a:r>
              <a:rPr lang="en-US" sz="4400" smtClean="0"/>
              <a:t>Building </a:t>
            </a:r>
            <a:r>
              <a:rPr lang="en-US" sz="4400"/>
              <a:t>Safety </a:t>
            </a:r>
            <a:r>
              <a:rPr lang="en-US" sz="4400" smtClean="0"/>
              <a:t>Professions</a:t>
            </a:r>
            <a:endParaRPr lang="en-US" sz="4400" dirty="0"/>
          </a:p>
          <a:p>
            <a:pPr marL="0" indent="0" algn="ctr">
              <a:buNone/>
            </a:pPr>
            <a:endParaRPr lang="en-US" sz="4400" dirty="0"/>
          </a:p>
        </p:txBody>
      </p:sp>
    </p:spTree>
    <p:extLst>
      <p:ext uri="{BB962C8B-B14F-4D97-AF65-F5344CB8AC3E}">
        <p14:creationId xmlns:p14="http://schemas.microsoft.com/office/powerpoint/2010/main" val="292932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5AD536-09F0-4962-8B80-0C17AFB2E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81" y="1822821"/>
            <a:ext cx="4166807" cy="2791199"/>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6B5261BE-9839-41CB-B48B-CDF8EFA14855}"/>
              </a:ext>
            </a:extLst>
          </p:cNvPr>
          <p:cNvSpPr txBox="1"/>
          <p:nvPr/>
        </p:nvSpPr>
        <p:spPr>
          <a:xfrm rot="21419453">
            <a:off x="399916" y="1991530"/>
            <a:ext cx="37341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Texas State Technical College</a:t>
            </a:r>
          </a:p>
        </p:txBody>
      </p:sp>
      <p:pic>
        <p:nvPicPr>
          <p:cNvPr id="11" name="Picture 10">
            <a:extLst>
              <a:ext uri="{FF2B5EF4-FFF2-40B4-BE49-F238E27FC236}">
                <a16:creationId xmlns:a16="http://schemas.microsoft.com/office/drawing/2014/main" id="{89EE3489-9910-4C66-B17C-6136D8FA3BA1}"/>
              </a:ext>
            </a:extLst>
          </p:cNvPr>
          <p:cNvPicPr>
            <a:picLocks noChangeAspect="1"/>
          </p:cNvPicPr>
          <p:nvPr/>
        </p:nvPicPr>
        <p:blipFill>
          <a:blip r:embed="rId4"/>
          <a:stretch>
            <a:fillRect/>
          </a:stretch>
        </p:blipFill>
        <p:spPr>
          <a:xfrm>
            <a:off x="4887116" y="2692967"/>
            <a:ext cx="3856829" cy="2791200"/>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CF1717A0-04FD-4742-9A6D-5A4ED20BE026}"/>
              </a:ext>
            </a:extLst>
          </p:cNvPr>
          <p:cNvSpPr txBox="1"/>
          <p:nvPr/>
        </p:nvSpPr>
        <p:spPr>
          <a:xfrm rot="228721">
            <a:off x="4894514" y="4855058"/>
            <a:ext cx="4410599"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Pennsylvania College of Technology</a:t>
            </a:r>
          </a:p>
        </p:txBody>
      </p:sp>
      <p:sp>
        <p:nvSpPr>
          <p:cNvPr id="3" name="Rectangle 2">
            <a:extLst>
              <a:ext uri="{FF2B5EF4-FFF2-40B4-BE49-F238E27FC236}">
                <a16:creationId xmlns:a16="http://schemas.microsoft.com/office/drawing/2014/main" id="{0A453727-4C7D-4BB0-A69F-52A3218E25C6}"/>
              </a:ext>
            </a:extLst>
          </p:cNvPr>
          <p:cNvSpPr/>
          <p:nvPr/>
        </p:nvSpPr>
        <p:spPr>
          <a:xfrm>
            <a:off x="1143000" y="5723524"/>
            <a:ext cx="7162800"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Awarded 256 Certificates of Completion to-date</a:t>
            </a:r>
          </a:p>
        </p:txBody>
      </p:sp>
      <p:sp>
        <p:nvSpPr>
          <p:cNvPr id="10" name="Rectangle 9">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College/Trade School</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Training Program</a:t>
            </a:r>
          </a:p>
        </p:txBody>
      </p:sp>
    </p:spTree>
    <p:extLst>
      <p:ext uri="{BB962C8B-B14F-4D97-AF65-F5344CB8AC3E}">
        <p14:creationId xmlns:p14="http://schemas.microsoft.com/office/powerpoint/2010/main" val="266415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806A37-7DB0-4D32-9A48-D9BBC68000A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71600" y="1530320"/>
            <a:ext cx="7783580" cy="4791127"/>
          </a:xfrm>
          <a:prstGeom prst="rect">
            <a:avLst/>
          </a:prstGeom>
        </p:spPr>
      </p:pic>
      <p:pic>
        <p:nvPicPr>
          <p:cNvPr id="13" name="Content Placeholder 12">
            <a:extLst>
              <a:ext uri="{FF2B5EF4-FFF2-40B4-BE49-F238E27FC236}">
                <a16:creationId xmlns:a16="http://schemas.microsoft.com/office/drawing/2014/main" id="{FED114E5-92D4-4AEE-9716-6D6212EDDCE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209805" y="5791200"/>
            <a:ext cx="4404349" cy="869719"/>
          </a:xfrm>
        </p:spPr>
      </p:pic>
      <p:sp>
        <p:nvSpPr>
          <p:cNvPr id="12" name="TextBox 11">
            <a:extLst>
              <a:ext uri="{FF2B5EF4-FFF2-40B4-BE49-F238E27FC236}">
                <a16:creationId xmlns:a16="http://schemas.microsoft.com/office/drawing/2014/main" id="{114A60AC-BDBA-49FC-BB10-CBF354888A5C}"/>
              </a:ext>
            </a:extLst>
          </p:cNvPr>
          <p:cNvSpPr txBox="1"/>
          <p:nvPr/>
        </p:nvSpPr>
        <p:spPr>
          <a:xfrm>
            <a:off x="5011052" y="1734038"/>
            <a:ext cx="3475776"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Over the next 15 years, the building industry will experience a loss of 80 % of its existing skilled workforce.</a:t>
            </a:r>
          </a:p>
        </p:txBody>
      </p:sp>
      <p:sp>
        <p:nvSpPr>
          <p:cNvPr id="14" name="TextBox 13">
            <a:extLst>
              <a:ext uri="{FF2B5EF4-FFF2-40B4-BE49-F238E27FC236}">
                <a16:creationId xmlns:a16="http://schemas.microsoft.com/office/drawing/2014/main" id="{7595F203-4C92-4E6A-9B6A-D81C2F131209}"/>
              </a:ext>
            </a:extLst>
          </p:cNvPr>
          <p:cNvSpPr txBox="1"/>
          <p:nvPr/>
        </p:nvSpPr>
        <p:spPr>
          <a:xfrm>
            <a:off x="5020126" y="4362271"/>
            <a:ext cx="3232660"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Military Veterans and their families can fill that gap.</a:t>
            </a:r>
          </a:p>
        </p:txBody>
      </p:sp>
      <p:sp>
        <p:nvSpPr>
          <p:cNvPr id="6" name="Rectangle 5">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Military Families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Career Path Program</a:t>
            </a:r>
          </a:p>
        </p:txBody>
      </p:sp>
    </p:spTree>
    <p:extLst>
      <p:ext uri="{BB962C8B-B14F-4D97-AF65-F5344CB8AC3E}">
        <p14:creationId xmlns:p14="http://schemas.microsoft.com/office/powerpoint/2010/main" val="171009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img2988_hammond_cropped">
            <a:extLst>
              <a:ext uri="{FF2B5EF4-FFF2-40B4-BE49-F238E27FC236}">
                <a16:creationId xmlns:a16="http://schemas.microsoft.com/office/drawing/2014/main" id="{D5D9AE2A-83BE-43C2-B47C-000071E93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552" y="5179695"/>
            <a:ext cx="1428750" cy="142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19999F52-7278-4582-A9EE-BEA218F76916}"/>
              </a:ext>
            </a:extLst>
          </p:cNvPr>
          <p:cNvSpPr>
            <a:spLocks noChangeArrowheads="1"/>
          </p:cNvSpPr>
          <p:nvPr/>
        </p:nvSpPr>
        <p:spPr bwMode="auto">
          <a:xfrm rot="10800000" flipV="1">
            <a:off x="1752600" y="5608171"/>
            <a:ext cx="5420303"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t>                “I'm sold. I'll start tomorrow as a building official or inspector. I've been proudly protecting the safety</a:t>
            </a:r>
            <a:r>
              <a:rPr kumimoji="0" lang="en-US" altLang="en-US" sz="1300" b="1" i="0" u="none" strike="noStrike" cap="none" normalizeH="0" dirty="0">
                <a:ln>
                  <a:noFill/>
                </a:ln>
                <a:effectLst/>
                <a:latin typeface="Arial" panose="020B0604020202020204" pitchFamily="34" charset="0"/>
                <a:cs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t>of </a:t>
            </a:r>
            <a:b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br>
            <a: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t>the United States for most of my life,  so I'd be proud </a:t>
            </a:r>
            <a:b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br>
            <a: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t>to keep doing</a:t>
            </a:r>
            <a:r>
              <a:rPr kumimoji="0" lang="en-US" altLang="en-US" sz="1300" b="1" i="0" u="none" strike="noStrike" cap="none" normalizeH="0" dirty="0">
                <a:ln>
                  <a:noFill/>
                </a:ln>
                <a:effectLst/>
                <a:latin typeface="Arial" panose="020B0604020202020204" pitchFamily="34" charset="0"/>
                <a:cs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cs typeface="Arial" panose="020B0604020202020204" pitchFamily="34" charset="0"/>
              </a:rPr>
              <a:t>it through the building industry.</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1" u="none" strike="noStrike" cap="none" normalizeH="0" baseline="0" dirty="0">
                <a:ln>
                  <a:noFill/>
                </a:ln>
                <a:effectLst/>
                <a:latin typeface="Arial" panose="020B0604020202020204" pitchFamily="34" charset="0"/>
                <a:cs typeface="Arial" panose="020B0604020202020204" pitchFamily="34" charset="0"/>
              </a:rPr>
              <a:t>                   — Air Force Chief Master Sergeant John A. Hammonds</a:t>
            </a:r>
            <a:endParaRPr kumimoji="0" lang="en-US" altLang="en-US" sz="1800" b="0" i="1" u="none" strike="noStrike" cap="none" normalizeH="0" baseline="0" dirty="0">
              <a:ln>
                <a:noFill/>
              </a:ln>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545C4DA-DA83-4F94-BE17-4DB3980B6BB3}"/>
              </a:ext>
            </a:extLst>
          </p:cNvPr>
          <p:cNvSpPr/>
          <p:nvPr/>
        </p:nvSpPr>
        <p:spPr>
          <a:xfrm rot="10800000" flipV="1">
            <a:off x="3581400" y="1777910"/>
            <a:ext cx="5059985" cy="830997"/>
          </a:xfrm>
          <a:prstGeom prst="rect">
            <a:avLst/>
          </a:prstGeom>
        </p:spPr>
        <p:txBody>
          <a:bodyPr wrap="square">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50% of existing code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officials are military veterans.</a:t>
            </a:r>
          </a:p>
        </p:txBody>
      </p:sp>
      <p:sp>
        <p:nvSpPr>
          <p:cNvPr id="4" name="Rectangle 3">
            <a:extLst>
              <a:ext uri="{FF2B5EF4-FFF2-40B4-BE49-F238E27FC236}">
                <a16:creationId xmlns:a16="http://schemas.microsoft.com/office/drawing/2014/main" id="{F2F33422-382E-412E-917A-BF21ACD2D947}"/>
              </a:ext>
            </a:extLst>
          </p:cNvPr>
          <p:cNvSpPr/>
          <p:nvPr/>
        </p:nvSpPr>
        <p:spPr>
          <a:xfrm rot="10800000" flipV="1">
            <a:off x="3581400" y="2666398"/>
            <a:ext cx="5257799" cy="1569660"/>
          </a:xfrm>
          <a:prstGeom prst="rect">
            <a:avLst/>
          </a:prstGeom>
        </p:spPr>
        <p:txBody>
          <a:bodyPr wrap="square">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ICC is helping veterans and their families transition to civilian life and begin careers as code officials.</a:t>
            </a:r>
          </a:p>
        </p:txBody>
      </p:sp>
      <p:pic>
        <p:nvPicPr>
          <p:cNvPr id="12" name="Picture 11">
            <a:extLst>
              <a:ext uri="{FF2B5EF4-FFF2-40B4-BE49-F238E27FC236}">
                <a16:creationId xmlns:a16="http://schemas.microsoft.com/office/drawing/2014/main" id="{98E21860-41FD-4970-B703-DA4BA9F7239A}"/>
              </a:ext>
            </a:extLst>
          </p:cNvPr>
          <p:cNvPicPr>
            <a:picLocks noChangeAspect="1"/>
          </p:cNvPicPr>
          <p:nvPr/>
        </p:nvPicPr>
        <p:blipFill>
          <a:blip r:embed="rId4"/>
          <a:stretch>
            <a:fillRect/>
          </a:stretch>
        </p:blipFill>
        <p:spPr>
          <a:xfrm>
            <a:off x="304803" y="1737625"/>
            <a:ext cx="3180188" cy="2480546"/>
          </a:xfrm>
          <a:prstGeom prst="rect">
            <a:avLst/>
          </a:prstGeom>
          <a:effectLst>
            <a:softEdge rad="63500"/>
          </a:effectLst>
        </p:spPr>
      </p:pic>
      <p:sp>
        <p:nvSpPr>
          <p:cNvPr id="14" name="Rectangle 13">
            <a:extLst>
              <a:ext uri="{FF2B5EF4-FFF2-40B4-BE49-F238E27FC236}">
                <a16:creationId xmlns:a16="http://schemas.microsoft.com/office/drawing/2014/main" id="{2BC40520-1458-4245-98BD-2C8A5BD79B1C}"/>
              </a:ext>
            </a:extLst>
          </p:cNvPr>
          <p:cNvSpPr/>
          <p:nvPr/>
        </p:nvSpPr>
        <p:spPr>
          <a:xfrm rot="10800000" flipV="1">
            <a:off x="3590165" y="4389355"/>
            <a:ext cx="5257799" cy="882678"/>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Veterans are eligible for 6-month complimentary ICC Membership</a:t>
            </a:r>
          </a:p>
        </p:txBody>
      </p:sp>
      <p:sp>
        <p:nvSpPr>
          <p:cNvPr id="9" name="Rectangle 8">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Military Families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Career Path Program</a:t>
            </a:r>
          </a:p>
        </p:txBody>
      </p:sp>
    </p:spTree>
    <p:extLst>
      <p:ext uri="{BB962C8B-B14F-4D97-AF65-F5344CB8AC3E}">
        <p14:creationId xmlns:p14="http://schemas.microsoft.com/office/powerpoint/2010/main" val="3265199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45C4DA-DA83-4F94-BE17-4DB3980B6BB3}"/>
              </a:ext>
            </a:extLst>
          </p:cNvPr>
          <p:cNvSpPr/>
          <p:nvPr/>
        </p:nvSpPr>
        <p:spPr>
          <a:xfrm rot="10800000" flipV="1">
            <a:off x="177813" y="3906357"/>
            <a:ext cx="8454543" cy="48750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Veterans are eligible for reimbursement through GI Bill</a:t>
            </a:r>
          </a:p>
        </p:txBody>
      </p:sp>
      <p:sp>
        <p:nvSpPr>
          <p:cNvPr id="2" name="Rectangle 1">
            <a:extLst>
              <a:ext uri="{FF2B5EF4-FFF2-40B4-BE49-F238E27FC236}">
                <a16:creationId xmlns:a16="http://schemas.microsoft.com/office/drawing/2014/main" id="{D3FDD003-4A35-4654-90E2-57F91DC7FFC9}"/>
              </a:ext>
            </a:extLst>
          </p:cNvPr>
          <p:cNvSpPr/>
          <p:nvPr/>
        </p:nvSpPr>
        <p:spPr>
          <a:xfrm>
            <a:off x="206843" y="1726032"/>
            <a:ext cx="8425513" cy="1569660"/>
          </a:xfrm>
          <a:prstGeom prst="rect">
            <a:avLst/>
          </a:prstGeom>
        </p:spPr>
        <p:txBody>
          <a:bodyPr wrap="square">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The ICC Learning Center offers a variety of online training programs focused on residential construction and minimum code requirements.</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8B5859-0EA7-4AB0-BCEB-8EFC6BF6C591}"/>
              </a:ext>
            </a:extLst>
          </p:cNvPr>
          <p:cNvSpPr txBox="1"/>
          <p:nvPr/>
        </p:nvSpPr>
        <p:spPr>
          <a:xfrm>
            <a:off x="206843" y="3001943"/>
            <a:ext cx="8425513"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Single day Seminars offering targeted information on a specific topic.</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Military Families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Career Path Program</a:t>
            </a:r>
          </a:p>
        </p:txBody>
      </p:sp>
      <p:pic>
        <p:nvPicPr>
          <p:cNvPr id="1026" name="Picture 2" descr="C:\Users\cgieson\Desktop\Files_to_Transfer\18-15557_CORP_Safety2.0_PPT_Update\images\18-15098_LC_Dual_Logo_CLR_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5199529"/>
            <a:ext cx="501967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8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968BD-5CE1-4FA1-A073-5613D123FBF1}"/>
              </a:ext>
            </a:extLst>
          </p:cNvPr>
          <p:cNvSpPr txBox="1">
            <a:spLocks noGrp="1"/>
          </p:cNvSpPr>
          <p:nvPr>
            <p:ph idx="1"/>
          </p:nvPr>
        </p:nvSpPr>
        <p:spPr>
          <a:xfrm>
            <a:off x="228602" y="1714598"/>
            <a:ext cx="8915398" cy="3046974"/>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On-lin</a:t>
            </a:r>
            <a:r>
              <a:rPr lang="en-US" sz="2400" b="1" dirty="0"/>
              <a:t>e tests</a:t>
            </a:r>
          </a:p>
          <a:p>
            <a:pPr marL="285750" indent="-285750">
              <a:buFont typeface="Arial" panose="020B0604020202020204" pitchFamily="34" charset="0"/>
              <a:buChar char="•"/>
            </a:pPr>
            <a:r>
              <a:rPr lang="en-US" sz="2400" b="1" dirty="0"/>
              <a:t>Print out test certificate</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Portability of ICC certifications – go anywhere in the </a:t>
            </a:r>
            <a:r>
              <a:rPr lang="en-US" sz="2400" b="1" dirty="0"/>
              <a:t>U.S.</a:t>
            </a:r>
          </a:p>
          <a:p>
            <a:pPr marL="285750" indent="-285750">
              <a:buFont typeface="Arial" panose="020B0604020202020204" pitchFamily="34" charset="0"/>
              <a:buChar char="•"/>
            </a:pPr>
            <a:r>
              <a:rPr lang="en-US" sz="2400" b="1" dirty="0"/>
              <a:t>Assistance with outplacement services</a:t>
            </a:r>
          </a:p>
          <a:p>
            <a:pPr marL="285750" indent="-285750"/>
            <a:r>
              <a:rPr lang="en-US" sz="2400" b="1" dirty="0"/>
              <a:t>See video here: </a:t>
            </a:r>
            <a:r>
              <a:rPr lang="en-US" sz="2400" b="1" dirty="0">
                <a:hlinkClick r:id="rId2"/>
              </a:rPr>
              <a:t>https://www.iccsafe.org/content/icc-military-families-building-career-path-program/</a:t>
            </a:r>
            <a:endParaRPr lang="en-US" sz="2400" b="1" dirty="0"/>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Visit </a:t>
            </a:r>
            <a:r>
              <a:rPr lang="en-US" sz="2400" b="1" dirty="0">
                <a:latin typeface="Arial" panose="020B0604020202020204" pitchFamily="34" charset="0"/>
                <a:cs typeface="Arial" panose="020B0604020202020204" pitchFamily="34" charset="0"/>
                <a:hlinkClick r:id="rId3"/>
              </a:rPr>
              <a:t>learn.iccsafe.org</a:t>
            </a:r>
            <a:r>
              <a:rPr lang="en-US" sz="2400" b="1" dirty="0">
                <a:latin typeface="Arial" panose="020B0604020202020204" pitchFamily="34" charset="0"/>
                <a:cs typeface="Arial" panose="020B0604020202020204" pitchFamily="34" charset="0"/>
              </a:rPr>
              <a:t> for details. </a:t>
            </a:r>
          </a:p>
        </p:txBody>
      </p:sp>
      <p:pic>
        <p:nvPicPr>
          <p:cNvPr id="4" name="Picture 2" descr="C:\Users\cgieson\Desktop\Files_to_Transfer\18-15557_CORP_Safety2.0_PPT_Update\images\18-15098_LC_Dual_Logo_CLR_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199529"/>
            <a:ext cx="501967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B6FDAF-4001-4706-82C1-EA4040FB0E03}"/>
              </a:ext>
            </a:extLst>
          </p:cNvPr>
          <p:cNvSpPr txBox="1"/>
          <p:nvPr/>
        </p:nvSpPr>
        <p:spPr>
          <a:xfrm>
            <a:off x="472952" y="2209800"/>
            <a:ext cx="7805057" cy="4093428"/>
          </a:xfrm>
          <a:prstGeom prst="rect">
            <a:avLst/>
          </a:prstGeom>
          <a:noFill/>
        </p:spPr>
        <p:txBody>
          <a:bodyPr wrap="square" rtlCol="0">
            <a:spAutoFit/>
          </a:bodyPr>
          <a:lstStyle/>
          <a:p>
            <a:pPr marL="342900" lvl="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Participate in Veteran’s Job Fairs to provide materials and discuss career opportunities as a code official.</a:t>
            </a:r>
          </a:p>
          <a:p>
            <a:pPr marL="342900" lvl="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Provide ride-a-longs and office visits in your jurisdiction or others so interested veterans can experience the code official’s typical work environment.</a:t>
            </a:r>
          </a:p>
          <a:p>
            <a:pPr marL="342900" lvl="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Mentor veterans to meet the challenge of learning code requirements and to obtain their ICC residential inspector certifications.</a:t>
            </a:r>
          </a:p>
          <a:p>
            <a:pPr marL="342900" lvl="0" indent="-34290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Develop opportunities for veterans to obtain on-the-job training and obtain full-time careers anywhere in the U.S.</a:t>
            </a:r>
          </a:p>
          <a:p>
            <a:pPr marL="28575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9B79DB7-1AA0-403F-9423-F53AF5A99B13}"/>
              </a:ext>
            </a:extLst>
          </p:cNvPr>
          <p:cNvSpPr/>
          <p:nvPr/>
        </p:nvSpPr>
        <p:spPr>
          <a:xfrm>
            <a:off x="381000" y="1610380"/>
            <a:ext cx="7848600" cy="52322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spAutoFit/>
          </a:bodyPr>
          <a:lstStyle/>
          <a:p>
            <a:r>
              <a:rPr lang="en-US" sz="2800" b="1" dirty="0">
                <a:solidFill>
                  <a:schemeClr val="tx1"/>
                </a:solidFill>
                <a:effectLst/>
              </a:rPr>
              <a:t>Volunteer to become a Military Ambassador </a:t>
            </a:r>
          </a:p>
        </p:txBody>
      </p:sp>
      <p:sp>
        <p:nvSpPr>
          <p:cNvPr id="6" name="Rectangle 5">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Military Families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Career Path Program</a:t>
            </a:r>
          </a:p>
        </p:txBody>
      </p:sp>
    </p:spTree>
    <p:extLst>
      <p:ext uri="{BB962C8B-B14F-4D97-AF65-F5344CB8AC3E}">
        <p14:creationId xmlns:p14="http://schemas.microsoft.com/office/powerpoint/2010/main" val="103167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2F412A-BDFA-4AEE-8DA5-7967147044C0}"/>
              </a:ext>
            </a:extLst>
          </p:cNvPr>
          <p:cNvSpPr/>
          <p:nvPr/>
        </p:nvSpPr>
        <p:spPr>
          <a:xfrm>
            <a:off x="838200" y="5562600"/>
            <a:ext cx="7772400"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hlinkClick r:id="rId3"/>
              </a:rPr>
              <a:t>https://www.iccsafe.org/about-icc/safety2</a:t>
            </a:r>
            <a:endParaRPr lang="en-US" sz="28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9F2A2C5-FD47-4A9B-B574-1A028308FD94}"/>
              </a:ext>
            </a:extLst>
          </p:cNvPr>
          <p:cNvSpPr/>
          <p:nvPr/>
        </p:nvSpPr>
        <p:spPr>
          <a:xfrm>
            <a:off x="76201" y="4085272"/>
            <a:ext cx="8991599" cy="147732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Sara Yerkes</a:t>
            </a:r>
          </a:p>
          <a:p>
            <a:pPr algn="ctr"/>
            <a:r>
              <a:rPr lang="en-US" b="1" dirty="0">
                <a:latin typeface="Arial" panose="020B0604020202020204" pitchFamily="34" charset="0"/>
                <a:cs typeface="Arial" panose="020B0604020202020204" pitchFamily="34" charset="0"/>
              </a:rPr>
              <a:t>Syerkes@iccsafe.org </a:t>
            </a:r>
          </a:p>
          <a:p>
            <a:pPr algn="ctr"/>
            <a:r>
              <a:rPr lang="en-US" b="1" dirty="0">
                <a:latin typeface="Arial" panose="020B0604020202020204" pitchFamily="34" charset="0"/>
                <a:cs typeface="Arial" panose="020B0604020202020204" pitchFamily="34" charset="0"/>
              </a:rPr>
              <a:t>SR Vice President</a:t>
            </a:r>
          </a:p>
          <a:p>
            <a:pPr algn="ctr"/>
            <a:r>
              <a:rPr lang="en-US" b="1" dirty="0">
                <a:latin typeface="Arial" panose="020B0604020202020204" pitchFamily="34" charset="0"/>
                <a:cs typeface="Arial" panose="020B0604020202020204" pitchFamily="34" charset="0"/>
              </a:rPr>
              <a:t>Government Relations</a:t>
            </a:r>
          </a:p>
          <a:p>
            <a:pPr algn="ctr"/>
            <a:r>
              <a:rPr lang="en-US" b="1" dirty="0">
                <a:latin typeface="Arial" panose="020B0604020202020204" pitchFamily="34" charset="0"/>
                <a:cs typeface="Arial" panose="020B0604020202020204" pitchFamily="34" charset="0"/>
              </a:rPr>
              <a:t>888.ICC.SAFE (422.7233) ext. 6247</a:t>
            </a:r>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EDBF4F-E7F4-43CC-BA5E-71A1A404D966}"/>
              </a:ext>
            </a:extLst>
          </p:cNvPr>
          <p:cNvSpPr txBox="1"/>
          <p:nvPr/>
        </p:nvSpPr>
        <p:spPr>
          <a:xfrm>
            <a:off x="228600" y="2606992"/>
            <a:ext cx="419100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Jim Ellwood</a:t>
            </a:r>
          </a:p>
          <a:p>
            <a:pPr algn="ctr"/>
            <a:r>
              <a:rPr lang="en-US" b="1" dirty="0">
                <a:latin typeface="Arial" panose="020B0604020202020204" pitchFamily="34" charset="0"/>
                <a:cs typeface="Arial" panose="020B0604020202020204" pitchFamily="34" charset="0"/>
              </a:rPr>
              <a:t>Jellwood@iccsafe.org </a:t>
            </a:r>
          </a:p>
          <a:p>
            <a:pPr algn="ctr"/>
            <a:r>
              <a:rPr lang="en-US" b="1" dirty="0">
                <a:latin typeface="Arial" panose="020B0604020202020204" pitchFamily="34" charset="0"/>
                <a:cs typeface="Arial" panose="020B0604020202020204" pitchFamily="34" charset="0"/>
              </a:rPr>
              <a:t>Career Development Coordinator</a:t>
            </a:r>
          </a:p>
          <a:p>
            <a:pPr algn="ctr"/>
            <a:r>
              <a:rPr lang="en-US" b="1" dirty="0">
                <a:latin typeface="Arial" panose="020B0604020202020204" pitchFamily="34" charset="0"/>
                <a:cs typeface="Arial" panose="020B0604020202020204" pitchFamily="34" charset="0"/>
              </a:rPr>
              <a:t>888.ICC.SAFE (422.7233) ext. 5701</a:t>
            </a:r>
          </a:p>
          <a:p>
            <a:pPr algn="ctr"/>
            <a:r>
              <a:rPr lang="en-US" b="1" dirty="0">
                <a:latin typeface="Arial" panose="020B0604020202020204" pitchFamily="34" charset="0"/>
                <a:cs typeface="Arial" panose="020B0604020202020204" pitchFamily="34" charset="0"/>
              </a:rPr>
              <a:t>(410) 937-0343</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CD5F82C-4ABF-4E53-AC08-416F3E7E5362}"/>
              </a:ext>
            </a:extLst>
          </p:cNvPr>
          <p:cNvSpPr txBox="1"/>
          <p:nvPr/>
        </p:nvSpPr>
        <p:spPr>
          <a:xfrm>
            <a:off x="2552700" y="1881288"/>
            <a:ext cx="3581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QUESTIONS?</a:t>
            </a:r>
          </a:p>
        </p:txBody>
      </p:sp>
      <p:sp>
        <p:nvSpPr>
          <p:cNvPr id="7" name="TextBox 6">
            <a:extLst>
              <a:ext uri="{FF2B5EF4-FFF2-40B4-BE49-F238E27FC236}">
                <a16:creationId xmlns:a16="http://schemas.microsoft.com/office/drawing/2014/main" id="{C8190CEE-5509-46A7-BE84-05025475C418}"/>
              </a:ext>
            </a:extLst>
          </p:cNvPr>
          <p:cNvSpPr txBox="1"/>
          <p:nvPr/>
        </p:nvSpPr>
        <p:spPr>
          <a:xfrm>
            <a:off x="4419600" y="2590800"/>
            <a:ext cx="4191000"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Neil Burning</a:t>
            </a:r>
          </a:p>
          <a:p>
            <a:pPr algn="ctr"/>
            <a:r>
              <a:rPr lang="en-US" b="1" dirty="0">
                <a:latin typeface="Arial" panose="020B0604020202020204" pitchFamily="34" charset="0"/>
                <a:cs typeface="Arial" panose="020B0604020202020204" pitchFamily="34" charset="0"/>
              </a:rPr>
              <a:t>Nburning@iccsafe.org </a:t>
            </a:r>
          </a:p>
          <a:p>
            <a:pPr algn="ctr"/>
            <a:r>
              <a:rPr lang="en-US" b="1" dirty="0">
                <a:latin typeface="Arial" panose="020B0604020202020204" pitchFamily="34" charset="0"/>
                <a:cs typeface="Arial" panose="020B0604020202020204" pitchFamily="34" charset="0"/>
              </a:rPr>
              <a:t>Vice President, Technical Resources</a:t>
            </a:r>
          </a:p>
          <a:p>
            <a:pPr algn="ctr"/>
            <a:r>
              <a:rPr lang="en-US" b="1" dirty="0">
                <a:latin typeface="Arial" panose="020B0604020202020204" pitchFamily="34" charset="0"/>
                <a:cs typeface="Arial" panose="020B0604020202020204" pitchFamily="34" charset="0"/>
              </a:rPr>
              <a:t>888.ICC.SAFE (422.7233) ext. 5702</a:t>
            </a:r>
          </a:p>
          <a:p>
            <a:pPr algn="ctr"/>
            <a:r>
              <a:rPr lang="en-US" b="1" dirty="0">
                <a:latin typeface="Arial" panose="020B0604020202020204" pitchFamily="34" charset="0"/>
                <a:cs typeface="Arial" panose="020B0604020202020204" pitchFamily="34" charset="0"/>
              </a:rPr>
              <a:t>(702) 305-5231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38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88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EF04D941-9815-4622-B224-003169D1E4C4}"/>
              </a:ext>
            </a:extLst>
          </p:cNvPr>
          <p:cNvGraphicFramePr/>
          <p:nvPr>
            <p:extLst>
              <p:ext uri="{D42A27DB-BD31-4B8C-83A1-F6EECF244321}">
                <p14:modId xmlns:p14="http://schemas.microsoft.com/office/powerpoint/2010/main" val="2391238450"/>
              </p:ext>
            </p:extLst>
          </p:nvPr>
        </p:nvGraphicFramePr>
        <p:xfrm>
          <a:off x="533400" y="2819400"/>
          <a:ext cx="8153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2DFDF43-FFD2-49A4-B5AE-68DE22C2D3CF}"/>
              </a:ext>
            </a:extLst>
          </p:cNvPr>
          <p:cNvSpPr txBox="1"/>
          <p:nvPr/>
        </p:nvSpPr>
        <p:spPr>
          <a:xfrm>
            <a:off x="381000" y="1894820"/>
            <a:ext cx="7543800"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Highlights the Value of Code Officials</a:t>
            </a:r>
          </a:p>
        </p:txBody>
      </p:sp>
      <p:sp>
        <p:nvSpPr>
          <p:cNvPr id="3" name="TextBox 2">
            <a:extLst>
              <a:ext uri="{FF2B5EF4-FFF2-40B4-BE49-F238E27FC236}">
                <a16:creationId xmlns:a16="http://schemas.microsoft.com/office/drawing/2014/main" id="{4ED3FFA3-66BA-47B8-8BC2-DC7AAA411538}"/>
              </a:ext>
            </a:extLst>
          </p:cNvPr>
          <p:cNvSpPr txBox="1"/>
          <p:nvPr/>
        </p:nvSpPr>
        <p:spPr>
          <a:xfrm>
            <a:off x="381000" y="2580620"/>
            <a:ext cx="7772400"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Highlights Career Development Programs</a:t>
            </a:r>
          </a:p>
        </p:txBody>
      </p:sp>
    </p:spTree>
    <p:extLst>
      <p:ext uri="{BB962C8B-B14F-4D97-AF65-F5344CB8AC3E}">
        <p14:creationId xmlns:p14="http://schemas.microsoft.com/office/powerpoint/2010/main" val="151687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2AEE40-822F-4A64-A248-8928D515005A}"/>
              </a:ext>
            </a:extLst>
          </p:cNvPr>
          <p:cNvSpPr txBox="1"/>
          <p:nvPr/>
        </p:nvSpPr>
        <p:spPr>
          <a:xfrm>
            <a:off x="381000" y="1676400"/>
            <a:ext cx="807720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Career Development Programs</a:t>
            </a:r>
          </a:p>
        </p:txBody>
      </p:sp>
      <p:sp>
        <p:nvSpPr>
          <p:cNvPr id="4" name="TextBox 3">
            <a:extLst>
              <a:ext uri="{FF2B5EF4-FFF2-40B4-BE49-F238E27FC236}">
                <a16:creationId xmlns:a16="http://schemas.microsoft.com/office/drawing/2014/main" id="{A6557C08-4246-4542-919D-D3AAD159C6EE}"/>
              </a:ext>
            </a:extLst>
          </p:cNvPr>
          <p:cNvSpPr txBox="1"/>
          <p:nvPr/>
        </p:nvSpPr>
        <p:spPr>
          <a:xfrm>
            <a:off x="457200" y="2514600"/>
            <a:ext cx="7543800" cy="3077766"/>
          </a:xfrm>
          <a:prstGeom prst="rect">
            <a:avLst/>
          </a:prstGeom>
          <a:noFill/>
        </p:spPr>
        <p:txBody>
          <a:bodyPr wrap="square" rtlCol="0">
            <a:spAutoFit/>
          </a:bodyPr>
          <a:lstStyle/>
          <a:p>
            <a:pPr marL="514350" indent="-514350">
              <a:buFont typeface="+mj-lt"/>
              <a:buAutoNum type="arabicPeriod"/>
            </a:pPr>
            <a:r>
              <a:rPr lang="en-US" sz="2800" b="1" dirty="0">
                <a:latin typeface="Arial" panose="020B0604020202020204" pitchFamily="34" charset="0"/>
                <a:cs typeface="Arial" panose="020B0604020202020204" pitchFamily="34" charset="0"/>
              </a:rPr>
              <a:t>High School Technical Training Program</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College/Trade School Program</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Military Families Career Path Program</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3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4BE22742-B097-4BE5-9F66-DBD4B3F7424E}"/>
              </a:ext>
            </a:extLst>
          </p:cNvPr>
          <p:cNvSpPr>
            <a:spLocks noGrp="1"/>
          </p:cNvSpPr>
          <p:nvPr>
            <p:ph idx="1"/>
          </p:nvPr>
        </p:nvSpPr>
        <p:spPr>
          <a:xfrm>
            <a:off x="609600" y="1570232"/>
            <a:ext cx="8077203" cy="3992368"/>
          </a:xfrm>
        </p:spPr>
        <p:txBody>
          <a:bodyPr>
            <a:noAutofit/>
          </a:bodyPr>
          <a:lstStyle/>
          <a:p>
            <a:pPr marL="0" indent="0">
              <a:buNone/>
            </a:pPr>
            <a:r>
              <a:rPr lang="en-US" b="1" dirty="0"/>
              <a:t>Code </a:t>
            </a:r>
            <a:r>
              <a:rPr lang="en-US" sz="3200" b="1" dirty="0"/>
              <a:t>Official</a:t>
            </a:r>
            <a:r>
              <a:rPr lang="en-US" b="1" dirty="0"/>
              <a:t> Demographics</a:t>
            </a:r>
          </a:p>
        </p:txBody>
      </p:sp>
      <p:pic>
        <p:nvPicPr>
          <p:cNvPr id="5" name="Picture 4">
            <a:extLst>
              <a:ext uri="{FF2B5EF4-FFF2-40B4-BE49-F238E27FC236}">
                <a16:creationId xmlns:a16="http://schemas.microsoft.com/office/drawing/2014/main" id="{321EB052-FDE3-4453-BCF9-A2AB46506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0"/>
            <a:ext cx="7391400" cy="3568262"/>
          </a:xfrm>
          <a:prstGeom prst="rect">
            <a:avLst/>
          </a:prstGeom>
        </p:spPr>
      </p:pic>
    </p:spTree>
    <p:extLst>
      <p:ext uri="{BB962C8B-B14F-4D97-AF65-F5344CB8AC3E}">
        <p14:creationId xmlns:p14="http://schemas.microsoft.com/office/powerpoint/2010/main" val="314578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899C4B2-A195-454A-B8F0-CEA08AD3B1F5}"/>
              </a:ext>
            </a:extLst>
          </p:cNvPr>
          <p:cNvGraphicFramePr/>
          <p:nvPr>
            <p:extLst>
              <p:ext uri="{D42A27DB-BD31-4B8C-83A1-F6EECF244321}">
                <p14:modId xmlns:p14="http://schemas.microsoft.com/office/powerpoint/2010/main" val="3621094545"/>
              </p:ext>
            </p:extLst>
          </p:nvPr>
        </p:nvGraphicFramePr>
        <p:xfrm>
          <a:off x="5827394" y="2514600"/>
          <a:ext cx="320040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CB637493-5697-475F-A510-AA52F746DC1A}"/>
              </a:ext>
            </a:extLst>
          </p:cNvPr>
          <p:cNvSpPr/>
          <p:nvPr/>
        </p:nvSpPr>
        <p:spPr>
          <a:xfrm>
            <a:off x="497021" y="1651346"/>
            <a:ext cx="8037377" cy="255454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ICC’s High School Technical Training Program is a flexible educational program, divided into six parts: </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Building;</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Plumbing;</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Mechanical (HVAC);</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Masonry;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Energy; and </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Electrical.</a:t>
            </a:r>
            <a:endParaRPr lang="en-US"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74D2BE1-1CAA-4E86-9D20-D60B18FFEE0B}"/>
              </a:ext>
            </a:extLst>
          </p:cNvPr>
          <p:cNvSpPr txBox="1"/>
          <p:nvPr/>
        </p:nvSpPr>
        <p:spPr>
          <a:xfrm>
            <a:off x="497022" y="4474223"/>
            <a:ext cx="8530771"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This enables each High School to integrate one or more parts of the program into its current construction trade curricula and to provide students with comprehensive knowledge construction trades.</a:t>
            </a:r>
          </a:p>
        </p:txBody>
      </p:sp>
      <p:sp>
        <p:nvSpPr>
          <p:cNvPr id="20" name="TextBox 19">
            <a:extLst>
              <a:ext uri="{FF2B5EF4-FFF2-40B4-BE49-F238E27FC236}">
                <a16:creationId xmlns:a16="http://schemas.microsoft.com/office/drawing/2014/main" id="{BB9F1249-4457-492E-AE1B-8EC2C0C91F90}"/>
              </a:ext>
            </a:extLst>
          </p:cNvPr>
          <p:cNvSpPr txBox="1"/>
          <p:nvPr/>
        </p:nvSpPr>
        <p:spPr>
          <a:xfrm>
            <a:off x="497022" y="5537540"/>
            <a:ext cx="605617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program includes all course materials and  </a:t>
            </a:r>
          </a:p>
          <a:p>
            <a:r>
              <a:rPr lang="en-US" sz="2000" b="1" dirty="0">
                <a:latin typeface="Arial" panose="020B0604020202020204" pitchFamily="34" charset="0"/>
                <a:cs typeface="Arial" panose="020B0604020202020204" pitchFamily="34" charset="0"/>
              </a:rPr>
              <a:t>     exams to ensure easy implementation.</a:t>
            </a:r>
          </a:p>
        </p:txBody>
      </p:sp>
      <p:pic>
        <p:nvPicPr>
          <p:cNvPr id="39" name="Picture 38">
            <a:extLst>
              <a:ext uri="{FF2B5EF4-FFF2-40B4-BE49-F238E27FC236}">
                <a16:creationId xmlns:a16="http://schemas.microsoft.com/office/drawing/2014/main" id="{BE78698E-E1B9-4DA1-89DE-6298D3080860}"/>
              </a:ext>
            </a:extLst>
          </p:cNvPr>
          <p:cNvPicPr>
            <a:picLocks noChangeAspect="1"/>
          </p:cNvPicPr>
          <p:nvPr/>
        </p:nvPicPr>
        <p:blipFill>
          <a:blip r:embed="rId8"/>
          <a:stretch>
            <a:fillRect/>
          </a:stretch>
        </p:blipFill>
        <p:spPr>
          <a:xfrm>
            <a:off x="3886200" y="2342922"/>
            <a:ext cx="2838774" cy="2129080"/>
          </a:xfrm>
          <a:prstGeom prst="ellipse">
            <a:avLst/>
          </a:prstGeom>
          <a:ln>
            <a:noFill/>
          </a:ln>
          <a:effectLst>
            <a:softEdge rad="112500"/>
          </a:effectLst>
        </p:spPr>
      </p:pic>
      <p:sp>
        <p:nvSpPr>
          <p:cNvPr id="10" name="Rectangle 9">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High School Technical                        </a:t>
            </a:r>
          </a:p>
          <a:p>
            <a:r>
              <a:rPr lang="en-US" b="1" dirty="0">
                <a:solidFill>
                  <a:schemeClr val="bg1"/>
                </a:solidFill>
                <a:latin typeface="Arial" panose="020B0604020202020204" pitchFamily="34" charset="0"/>
                <a:cs typeface="Arial" panose="020B0604020202020204" pitchFamily="34" charset="0"/>
              </a:rPr>
              <a:t>Training Program</a:t>
            </a:r>
          </a:p>
        </p:txBody>
      </p:sp>
    </p:spTree>
    <p:extLst>
      <p:ext uri="{BB962C8B-B14F-4D97-AF65-F5344CB8AC3E}">
        <p14:creationId xmlns:p14="http://schemas.microsoft.com/office/powerpoint/2010/main" val="135979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High School Technical                        </a:t>
            </a:r>
          </a:p>
          <a:p>
            <a:r>
              <a:rPr lang="en-US" b="1" dirty="0">
                <a:solidFill>
                  <a:schemeClr val="bg1"/>
                </a:solidFill>
                <a:latin typeface="Arial" panose="020B0604020202020204" pitchFamily="34" charset="0"/>
                <a:cs typeface="Arial" panose="020B0604020202020204" pitchFamily="34" charset="0"/>
              </a:rPr>
              <a:t>Training Program</a:t>
            </a:r>
          </a:p>
        </p:txBody>
      </p:sp>
      <p:pic>
        <p:nvPicPr>
          <p:cNvPr id="38" name="Picture 37">
            <a:extLst>
              <a:ext uri="{FF2B5EF4-FFF2-40B4-BE49-F238E27FC236}">
                <a16:creationId xmlns:a16="http://schemas.microsoft.com/office/drawing/2014/main" id="{FC103EEB-0B99-4D6C-A725-294E868FDCF3}"/>
              </a:ext>
            </a:extLst>
          </p:cNvPr>
          <p:cNvPicPr>
            <a:picLocks noChangeAspect="1"/>
          </p:cNvPicPr>
          <p:nvPr/>
        </p:nvPicPr>
        <p:blipFill rotWithShape="1">
          <a:blip r:embed="rId3"/>
          <a:srcRect l="-268" t="1010" r="-268" b="1010"/>
          <a:stretch/>
        </p:blipFill>
        <p:spPr>
          <a:xfrm>
            <a:off x="284412" y="1862720"/>
            <a:ext cx="5423907" cy="4031720"/>
          </a:xfrm>
          <a:prstGeom prst="rect">
            <a:avLst/>
          </a:prstGeom>
          <a:ln>
            <a:noFill/>
          </a:ln>
          <a:effectLst>
            <a:outerShdw blurRad="190500" algn="tl" rotWithShape="0">
              <a:srgbClr val="000000">
                <a:alpha val="70000"/>
              </a:srgbClr>
            </a:outerShdw>
          </a:effectLst>
        </p:spPr>
      </p:pic>
      <p:sp>
        <p:nvSpPr>
          <p:cNvPr id="40" name="Star: 5 Points 3">
            <a:extLst>
              <a:ext uri="{FF2B5EF4-FFF2-40B4-BE49-F238E27FC236}">
                <a16:creationId xmlns:a16="http://schemas.microsoft.com/office/drawing/2014/main" id="{6A4F1513-B918-4918-88CD-7E0654AA1091}"/>
              </a:ext>
            </a:extLst>
          </p:cNvPr>
          <p:cNvSpPr>
            <a:spLocks noChangeAspect="1"/>
          </p:cNvSpPr>
          <p:nvPr/>
        </p:nvSpPr>
        <p:spPr>
          <a:xfrm>
            <a:off x="853440" y="3703320"/>
            <a:ext cx="137160" cy="1371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5 Points 4">
            <a:extLst>
              <a:ext uri="{FF2B5EF4-FFF2-40B4-BE49-F238E27FC236}">
                <a16:creationId xmlns:a16="http://schemas.microsoft.com/office/drawing/2014/main" id="{8B4445C5-3288-44D3-A922-2A3D750B04A7}"/>
              </a:ext>
            </a:extLst>
          </p:cNvPr>
          <p:cNvSpPr>
            <a:spLocks noChangeAspect="1"/>
          </p:cNvSpPr>
          <p:nvPr/>
        </p:nvSpPr>
        <p:spPr>
          <a:xfrm>
            <a:off x="1143000" y="35052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5">
            <a:extLst>
              <a:ext uri="{FF2B5EF4-FFF2-40B4-BE49-F238E27FC236}">
                <a16:creationId xmlns:a16="http://schemas.microsoft.com/office/drawing/2014/main" id="{363517A2-EE66-4549-956F-E7F8F6358552}"/>
              </a:ext>
            </a:extLst>
          </p:cNvPr>
          <p:cNvSpPr>
            <a:spLocks noChangeAspect="1"/>
          </p:cNvSpPr>
          <p:nvPr/>
        </p:nvSpPr>
        <p:spPr>
          <a:xfrm>
            <a:off x="1158240" y="2407920"/>
            <a:ext cx="137160" cy="1371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7">
            <a:extLst>
              <a:ext uri="{FF2B5EF4-FFF2-40B4-BE49-F238E27FC236}">
                <a16:creationId xmlns:a16="http://schemas.microsoft.com/office/drawing/2014/main" id="{8CC4A8B0-AEB9-4F98-A017-4B4B8F8D9348}"/>
              </a:ext>
            </a:extLst>
          </p:cNvPr>
          <p:cNvSpPr>
            <a:spLocks noChangeAspect="1"/>
          </p:cNvSpPr>
          <p:nvPr/>
        </p:nvSpPr>
        <p:spPr>
          <a:xfrm>
            <a:off x="2004060" y="36576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5 Points 9">
            <a:extLst>
              <a:ext uri="{FF2B5EF4-FFF2-40B4-BE49-F238E27FC236}">
                <a16:creationId xmlns:a16="http://schemas.microsoft.com/office/drawing/2014/main" id="{3C88525B-E162-40BB-9875-33EA75412382}"/>
              </a:ext>
            </a:extLst>
          </p:cNvPr>
          <p:cNvSpPr>
            <a:spLocks noChangeAspect="1"/>
          </p:cNvSpPr>
          <p:nvPr/>
        </p:nvSpPr>
        <p:spPr>
          <a:xfrm>
            <a:off x="2030730" y="41148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5 Points 10">
            <a:extLst>
              <a:ext uri="{FF2B5EF4-FFF2-40B4-BE49-F238E27FC236}">
                <a16:creationId xmlns:a16="http://schemas.microsoft.com/office/drawing/2014/main" id="{9BA1FBED-CB56-4350-9248-6C634671F918}"/>
              </a:ext>
            </a:extLst>
          </p:cNvPr>
          <p:cNvSpPr>
            <a:spLocks noChangeAspect="1"/>
          </p:cNvSpPr>
          <p:nvPr/>
        </p:nvSpPr>
        <p:spPr>
          <a:xfrm>
            <a:off x="4282440" y="35052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11">
            <a:extLst>
              <a:ext uri="{FF2B5EF4-FFF2-40B4-BE49-F238E27FC236}">
                <a16:creationId xmlns:a16="http://schemas.microsoft.com/office/drawing/2014/main" id="{8EF6AF45-1020-4262-B238-EB8F2788B37B}"/>
              </a:ext>
            </a:extLst>
          </p:cNvPr>
          <p:cNvSpPr>
            <a:spLocks noChangeAspect="1"/>
          </p:cNvSpPr>
          <p:nvPr/>
        </p:nvSpPr>
        <p:spPr>
          <a:xfrm>
            <a:off x="4434840" y="374904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12">
            <a:extLst>
              <a:ext uri="{FF2B5EF4-FFF2-40B4-BE49-F238E27FC236}">
                <a16:creationId xmlns:a16="http://schemas.microsoft.com/office/drawing/2014/main" id="{A6E70B49-A380-4E68-B75B-8DBA4591A8F0}"/>
              </a:ext>
            </a:extLst>
          </p:cNvPr>
          <p:cNvSpPr>
            <a:spLocks noChangeAspect="1"/>
          </p:cNvSpPr>
          <p:nvPr/>
        </p:nvSpPr>
        <p:spPr>
          <a:xfrm>
            <a:off x="2529840" y="4587240"/>
            <a:ext cx="137160" cy="1371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15">
            <a:extLst>
              <a:ext uri="{FF2B5EF4-FFF2-40B4-BE49-F238E27FC236}">
                <a16:creationId xmlns:a16="http://schemas.microsoft.com/office/drawing/2014/main" id="{F07AB11B-B3C7-402A-A62A-FC9D2B986771}"/>
              </a:ext>
            </a:extLst>
          </p:cNvPr>
          <p:cNvSpPr>
            <a:spLocks noChangeAspect="1"/>
          </p:cNvSpPr>
          <p:nvPr/>
        </p:nvSpPr>
        <p:spPr>
          <a:xfrm>
            <a:off x="5196840" y="36576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16">
            <a:extLst>
              <a:ext uri="{FF2B5EF4-FFF2-40B4-BE49-F238E27FC236}">
                <a16:creationId xmlns:a16="http://schemas.microsoft.com/office/drawing/2014/main" id="{A8D6DECF-14FC-4B2C-BBB3-C1460A758322}"/>
              </a:ext>
            </a:extLst>
          </p:cNvPr>
          <p:cNvSpPr>
            <a:spLocks noChangeAspect="1"/>
          </p:cNvSpPr>
          <p:nvPr/>
        </p:nvSpPr>
        <p:spPr>
          <a:xfrm>
            <a:off x="5349240" y="32766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17">
            <a:extLst>
              <a:ext uri="{FF2B5EF4-FFF2-40B4-BE49-F238E27FC236}">
                <a16:creationId xmlns:a16="http://schemas.microsoft.com/office/drawing/2014/main" id="{A89E94DA-1C85-4DF4-815F-F8DC76A7F5F9}"/>
              </a:ext>
            </a:extLst>
          </p:cNvPr>
          <p:cNvSpPr>
            <a:spLocks noChangeAspect="1"/>
          </p:cNvSpPr>
          <p:nvPr/>
        </p:nvSpPr>
        <p:spPr>
          <a:xfrm>
            <a:off x="5425440" y="32004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Diagram 50">
            <a:extLst>
              <a:ext uri="{FF2B5EF4-FFF2-40B4-BE49-F238E27FC236}">
                <a16:creationId xmlns:a16="http://schemas.microsoft.com/office/drawing/2014/main" id="{C899C4B2-A195-454A-B8F0-CEA08AD3B1F5}"/>
              </a:ext>
            </a:extLst>
          </p:cNvPr>
          <p:cNvGraphicFramePr/>
          <p:nvPr>
            <p:extLst/>
          </p:nvPr>
        </p:nvGraphicFramePr>
        <p:xfrm>
          <a:off x="5827394" y="2514600"/>
          <a:ext cx="32004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2" name="Diagram 51">
            <a:extLst>
              <a:ext uri="{FF2B5EF4-FFF2-40B4-BE49-F238E27FC236}">
                <a16:creationId xmlns:a16="http://schemas.microsoft.com/office/drawing/2014/main" id="{0F4B6CAB-01E9-4A9A-98B9-536D82A2DA93}"/>
              </a:ext>
            </a:extLst>
          </p:cNvPr>
          <p:cNvGraphicFramePr/>
          <p:nvPr>
            <p:extLst/>
          </p:nvPr>
        </p:nvGraphicFramePr>
        <p:xfrm>
          <a:off x="5827394" y="3135570"/>
          <a:ext cx="32004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3" name="Diagram 52">
            <a:extLst>
              <a:ext uri="{FF2B5EF4-FFF2-40B4-BE49-F238E27FC236}">
                <a16:creationId xmlns:a16="http://schemas.microsoft.com/office/drawing/2014/main" id="{9C39AEBC-FAF1-44B9-8BC2-F0FA750832F7}"/>
              </a:ext>
            </a:extLst>
          </p:cNvPr>
          <p:cNvGraphicFramePr/>
          <p:nvPr>
            <p:extLst/>
          </p:nvPr>
        </p:nvGraphicFramePr>
        <p:xfrm>
          <a:off x="6078944" y="3803809"/>
          <a:ext cx="2607856" cy="213979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4" name="Star: 5 Points 23">
            <a:extLst>
              <a:ext uri="{FF2B5EF4-FFF2-40B4-BE49-F238E27FC236}">
                <a16:creationId xmlns:a16="http://schemas.microsoft.com/office/drawing/2014/main" id="{4EC38558-D6FC-4146-8B69-CCA0DC683F7F}"/>
              </a:ext>
            </a:extLst>
          </p:cNvPr>
          <p:cNvSpPr>
            <a:spLocks noChangeAspect="1"/>
          </p:cNvSpPr>
          <p:nvPr/>
        </p:nvSpPr>
        <p:spPr>
          <a:xfrm>
            <a:off x="7924800" y="4541520"/>
            <a:ext cx="365760" cy="3657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Diagram 54">
            <a:extLst>
              <a:ext uri="{FF2B5EF4-FFF2-40B4-BE49-F238E27FC236}">
                <a16:creationId xmlns:a16="http://schemas.microsoft.com/office/drawing/2014/main" id="{37D1B4AC-B304-4842-863B-9F179B2B4247}"/>
              </a:ext>
            </a:extLst>
          </p:cNvPr>
          <p:cNvGraphicFramePr/>
          <p:nvPr>
            <p:extLst/>
          </p:nvPr>
        </p:nvGraphicFramePr>
        <p:xfrm>
          <a:off x="5827395" y="1821269"/>
          <a:ext cx="3200399" cy="54093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56" name="Star: 5 Points 27">
            <a:extLst>
              <a:ext uri="{FF2B5EF4-FFF2-40B4-BE49-F238E27FC236}">
                <a16:creationId xmlns:a16="http://schemas.microsoft.com/office/drawing/2014/main" id="{D8E20549-4786-45B1-9E65-420DBB3FB339}"/>
              </a:ext>
            </a:extLst>
          </p:cNvPr>
          <p:cNvSpPr>
            <a:spLocks noChangeAspect="1"/>
          </p:cNvSpPr>
          <p:nvPr/>
        </p:nvSpPr>
        <p:spPr>
          <a:xfrm>
            <a:off x="5196840" y="38100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28">
            <a:extLst>
              <a:ext uri="{FF2B5EF4-FFF2-40B4-BE49-F238E27FC236}">
                <a16:creationId xmlns:a16="http://schemas.microsoft.com/office/drawing/2014/main" id="{EA1B7365-426E-4C95-96EF-4224D8105571}"/>
              </a:ext>
            </a:extLst>
          </p:cNvPr>
          <p:cNvSpPr>
            <a:spLocks noChangeAspect="1"/>
          </p:cNvSpPr>
          <p:nvPr/>
        </p:nvSpPr>
        <p:spPr>
          <a:xfrm>
            <a:off x="4587240" y="298704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29">
            <a:extLst>
              <a:ext uri="{FF2B5EF4-FFF2-40B4-BE49-F238E27FC236}">
                <a16:creationId xmlns:a16="http://schemas.microsoft.com/office/drawing/2014/main" id="{3C820292-F21D-437A-8949-E201326F7CBE}"/>
              </a:ext>
            </a:extLst>
          </p:cNvPr>
          <p:cNvSpPr>
            <a:spLocks noChangeAspect="1"/>
          </p:cNvSpPr>
          <p:nvPr/>
        </p:nvSpPr>
        <p:spPr>
          <a:xfrm>
            <a:off x="5349240" y="352044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5 Points 30">
            <a:extLst>
              <a:ext uri="{FF2B5EF4-FFF2-40B4-BE49-F238E27FC236}">
                <a16:creationId xmlns:a16="http://schemas.microsoft.com/office/drawing/2014/main" id="{31C46DB4-3DA7-4718-B7DA-8A69E97FAB85}"/>
              </a:ext>
            </a:extLst>
          </p:cNvPr>
          <p:cNvSpPr>
            <a:spLocks noChangeAspect="1"/>
          </p:cNvSpPr>
          <p:nvPr/>
        </p:nvSpPr>
        <p:spPr>
          <a:xfrm>
            <a:off x="5569406" y="31242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C4831ACF-DEA4-49EB-AA7E-0AE03D574B16}"/>
              </a:ext>
            </a:extLst>
          </p:cNvPr>
          <p:cNvSpPr txBox="1"/>
          <p:nvPr/>
        </p:nvSpPr>
        <p:spPr>
          <a:xfrm>
            <a:off x="4751732" y="3960886"/>
            <a:ext cx="455383" cy="184666"/>
          </a:xfrm>
          <a:prstGeom prst="rect">
            <a:avLst/>
          </a:prstGeom>
          <a:noFill/>
        </p:spPr>
        <p:txBody>
          <a:bodyPr wrap="square" rtlCol="0">
            <a:spAutoFit/>
          </a:bodyPr>
          <a:lstStyle/>
          <a:p>
            <a:r>
              <a:rPr lang="en-US" sz="600" b="1" dirty="0"/>
              <a:t>DC</a:t>
            </a:r>
          </a:p>
        </p:txBody>
      </p:sp>
      <p:sp>
        <p:nvSpPr>
          <p:cNvPr id="61" name="Star: 5 Points 31">
            <a:extLst>
              <a:ext uri="{FF2B5EF4-FFF2-40B4-BE49-F238E27FC236}">
                <a16:creationId xmlns:a16="http://schemas.microsoft.com/office/drawing/2014/main" id="{C5ABE94D-183B-41C2-BDAD-4FE83431FB39}"/>
              </a:ext>
            </a:extLst>
          </p:cNvPr>
          <p:cNvSpPr>
            <a:spLocks noChangeAspect="1"/>
          </p:cNvSpPr>
          <p:nvPr/>
        </p:nvSpPr>
        <p:spPr>
          <a:xfrm>
            <a:off x="4953000" y="39624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32">
            <a:extLst>
              <a:ext uri="{FF2B5EF4-FFF2-40B4-BE49-F238E27FC236}">
                <a16:creationId xmlns:a16="http://schemas.microsoft.com/office/drawing/2014/main" id="{6BBFD715-7623-4AD1-8149-80B511D064AF}"/>
              </a:ext>
            </a:extLst>
          </p:cNvPr>
          <p:cNvSpPr>
            <a:spLocks noChangeAspect="1"/>
          </p:cNvSpPr>
          <p:nvPr/>
        </p:nvSpPr>
        <p:spPr>
          <a:xfrm>
            <a:off x="2834640" y="388620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33">
            <a:extLst>
              <a:ext uri="{FF2B5EF4-FFF2-40B4-BE49-F238E27FC236}">
                <a16:creationId xmlns:a16="http://schemas.microsoft.com/office/drawing/2014/main" id="{11873F57-A1B0-4456-BCC4-979CC1FF8B5B}"/>
              </a:ext>
            </a:extLst>
          </p:cNvPr>
          <p:cNvSpPr>
            <a:spLocks noChangeAspect="1"/>
          </p:cNvSpPr>
          <p:nvPr/>
        </p:nvSpPr>
        <p:spPr>
          <a:xfrm>
            <a:off x="3749040" y="3063240"/>
            <a:ext cx="137160" cy="1371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ar: 5 Points 34">
            <a:extLst>
              <a:ext uri="{FF2B5EF4-FFF2-40B4-BE49-F238E27FC236}">
                <a16:creationId xmlns:a16="http://schemas.microsoft.com/office/drawing/2014/main" id="{60CCD2E4-6CFC-4D9B-8523-4EBD8BF6DB7E}"/>
              </a:ext>
            </a:extLst>
          </p:cNvPr>
          <p:cNvSpPr>
            <a:spLocks noChangeAspect="1"/>
          </p:cNvSpPr>
          <p:nvPr/>
        </p:nvSpPr>
        <p:spPr>
          <a:xfrm>
            <a:off x="4130040" y="3810000"/>
            <a:ext cx="137160" cy="1371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5 Points 35">
            <a:extLst>
              <a:ext uri="{FF2B5EF4-FFF2-40B4-BE49-F238E27FC236}">
                <a16:creationId xmlns:a16="http://schemas.microsoft.com/office/drawing/2014/main" id="{4867C4AB-3240-4261-941F-D149C0743A80}"/>
              </a:ext>
            </a:extLst>
          </p:cNvPr>
          <p:cNvSpPr>
            <a:spLocks noChangeAspect="1"/>
          </p:cNvSpPr>
          <p:nvPr/>
        </p:nvSpPr>
        <p:spPr>
          <a:xfrm>
            <a:off x="4892040" y="2682240"/>
            <a:ext cx="137160" cy="137160"/>
          </a:xfrm>
          <a:prstGeom prst="star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531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B6D2F5-2198-417C-9BE0-9780B9E39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52" y="1585685"/>
            <a:ext cx="2922456" cy="3900715"/>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C10DF97-FDC7-4230-89DE-2B6BF2A44B69}"/>
              </a:ext>
            </a:extLst>
          </p:cNvPr>
          <p:cNvSpPr txBox="1"/>
          <p:nvPr/>
        </p:nvSpPr>
        <p:spPr>
          <a:xfrm>
            <a:off x="3657600" y="1571171"/>
            <a:ext cx="5028378" cy="433965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Students completing all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elements of one part,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including a final exam, receive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 nationally-recognized ICC Certificate of Completion.</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1,397 Certificates of Completion awarded to High School Technical Training School students.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256 Certificates of Completion awarded to College/Trade School students.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High School Technical                        </a:t>
            </a:r>
          </a:p>
          <a:p>
            <a:r>
              <a:rPr lang="en-US" b="1" dirty="0">
                <a:solidFill>
                  <a:schemeClr val="bg1"/>
                </a:solidFill>
                <a:latin typeface="Arial" panose="020B0604020202020204" pitchFamily="34" charset="0"/>
                <a:cs typeface="Arial" panose="020B0604020202020204" pitchFamily="34" charset="0"/>
              </a:rPr>
              <a:t>Training Program</a:t>
            </a:r>
          </a:p>
        </p:txBody>
      </p:sp>
    </p:spTree>
    <p:extLst>
      <p:ext uri="{BB962C8B-B14F-4D97-AF65-F5344CB8AC3E}">
        <p14:creationId xmlns:p14="http://schemas.microsoft.com/office/powerpoint/2010/main" val="1603124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F9871-0198-47DB-B473-8CBA60FFF02B}"/>
              </a:ext>
            </a:extLst>
          </p:cNvPr>
          <p:cNvSpPr txBox="1"/>
          <p:nvPr/>
        </p:nvSpPr>
        <p:spPr>
          <a:xfrm>
            <a:off x="762000" y="1600199"/>
            <a:ext cx="55626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8 Participating Colleges </a:t>
            </a:r>
          </a:p>
        </p:txBody>
      </p:sp>
      <p:sp>
        <p:nvSpPr>
          <p:cNvPr id="6" name="TextBox 5">
            <a:extLst>
              <a:ext uri="{FF2B5EF4-FFF2-40B4-BE49-F238E27FC236}">
                <a16:creationId xmlns:a16="http://schemas.microsoft.com/office/drawing/2014/main" id="{56BB16E1-F7B3-4406-9B28-3D432E498695}"/>
              </a:ext>
            </a:extLst>
          </p:cNvPr>
          <p:cNvSpPr txBox="1"/>
          <p:nvPr/>
        </p:nvSpPr>
        <p:spPr>
          <a:xfrm rot="10800000" flipV="1">
            <a:off x="646633" y="5486400"/>
            <a:ext cx="7963966"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College students are also taking ICC’s Residential Inspector Certification Exams.</a:t>
            </a:r>
            <a:endParaRPr lang="en-US"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71A1499F-5778-4D7F-A70D-FF933BD12DA4}"/>
              </a:ext>
            </a:extLst>
          </p:cNvPr>
          <p:cNvGraphicFramePr>
            <a:graphicFrameLocks noGrp="1"/>
          </p:cNvGraphicFramePr>
          <p:nvPr>
            <p:extLst>
              <p:ext uri="{D42A27DB-BD31-4B8C-83A1-F6EECF244321}">
                <p14:modId xmlns:p14="http://schemas.microsoft.com/office/powerpoint/2010/main" val="1677528425"/>
              </p:ext>
            </p:extLst>
          </p:nvPr>
        </p:nvGraphicFramePr>
        <p:xfrm>
          <a:off x="762000" y="2286000"/>
          <a:ext cx="7696200" cy="29260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144625393"/>
                    </a:ext>
                  </a:extLst>
                </a:gridCol>
                <a:gridCol w="3810000">
                  <a:extLst>
                    <a:ext uri="{9D8B030D-6E8A-4147-A177-3AD203B41FA5}">
                      <a16:colId xmlns:a16="http://schemas.microsoft.com/office/drawing/2014/main" val="1917087008"/>
                    </a:ext>
                  </a:extLst>
                </a:gridCol>
              </a:tblGrid>
              <a:tr h="731520">
                <a:tc>
                  <a:txBody>
                    <a:bodyPr/>
                    <a:lstStyle/>
                    <a:p>
                      <a:r>
                        <a:rPr lang="en-US" sz="1600" b="0" dirty="0">
                          <a:solidFill>
                            <a:schemeClr val="bg1"/>
                          </a:solidFill>
                          <a:latin typeface="Arial" panose="020B0604020202020204" pitchFamily="34" charset="0"/>
                          <a:cs typeface="Arial" panose="020B0604020202020204" pitchFamily="34" charset="0"/>
                        </a:rPr>
                        <a:t>Pennsylvania College of Technology </a:t>
                      </a:r>
                    </a:p>
                    <a:p>
                      <a:r>
                        <a:rPr lang="en-US" sz="1600" b="0" dirty="0">
                          <a:solidFill>
                            <a:schemeClr val="bg1"/>
                          </a:solidFill>
                          <a:latin typeface="Arial" panose="020B0604020202020204" pitchFamily="34" charset="0"/>
                          <a:cs typeface="Arial" panose="020B0604020202020204" pitchFamily="34" charset="0"/>
                        </a:rPr>
                        <a:t>Williamsport, Pennsylvania</a:t>
                      </a:r>
                    </a:p>
                  </a:txBody>
                  <a:tcPr marT="91440">
                    <a:solidFill>
                      <a:srgbClr val="005D85"/>
                    </a:solidFill>
                  </a:tcPr>
                </a:tc>
                <a:tc>
                  <a:txBody>
                    <a:bodyPr/>
                    <a:lstStyle/>
                    <a:p>
                      <a:r>
                        <a:rPr lang="en-US" sz="1600" b="0" dirty="0">
                          <a:solidFill>
                            <a:schemeClr val="bg1"/>
                          </a:solidFill>
                          <a:latin typeface="Arial" panose="020B0604020202020204" pitchFamily="34" charset="0"/>
                          <a:cs typeface="Arial" panose="020B0604020202020204" pitchFamily="34" charset="0"/>
                        </a:rPr>
                        <a:t>Wilkes Community College</a:t>
                      </a:r>
                    </a:p>
                    <a:p>
                      <a:r>
                        <a:rPr lang="en-US" sz="1600" b="0" dirty="0">
                          <a:solidFill>
                            <a:schemeClr val="bg1"/>
                          </a:solidFill>
                          <a:latin typeface="Arial" panose="020B0604020202020204" pitchFamily="34" charset="0"/>
                          <a:cs typeface="Arial" panose="020B0604020202020204" pitchFamily="34" charset="0"/>
                        </a:rPr>
                        <a:t>Wilkesboro, North Carolina</a:t>
                      </a:r>
                    </a:p>
                  </a:txBody>
                  <a:tcPr marT="91440">
                    <a:solidFill>
                      <a:srgbClr val="005D85"/>
                    </a:solidFill>
                  </a:tcPr>
                </a:tc>
                <a:extLst>
                  <a:ext uri="{0D108BD9-81ED-4DB2-BD59-A6C34878D82A}">
                    <a16:rowId xmlns:a16="http://schemas.microsoft.com/office/drawing/2014/main" val="1967240681"/>
                  </a:ext>
                </a:extLst>
              </a:tr>
              <a:tr h="731520">
                <a:tc>
                  <a:txBody>
                    <a:bodyPr/>
                    <a:lstStyle/>
                    <a:p>
                      <a:r>
                        <a:rPr lang="en-US" sz="1600" dirty="0">
                          <a:solidFill>
                            <a:schemeClr val="bg1"/>
                          </a:solidFill>
                          <a:latin typeface="Arial" panose="020B0604020202020204" pitchFamily="34" charset="0"/>
                          <a:cs typeface="Arial" panose="020B0604020202020204" pitchFamily="34" charset="0"/>
                        </a:rPr>
                        <a:t>Texas State Technical College Waco, Texas</a:t>
                      </a:r>
                    </a:p>
                  </a:txBody>
                  <a:tcPr marT="91440">
                    <a:solidFill>
                      <a:srgbClr val="005D85"/>
                    </a:solidFill>
                  </a:tcPr>
                </a:tc>
                <a:tc>
                  <a:txBody>
                    <a:bodyPr/>
                    <a:lstStyle/>
                    <a:p>
                      <a:r>
                        <a:rPr lang="en-US" sz="1600" dirty="0">
                          <a:solidFill>
                            <a:schemeClr val="bg1"/>
                          </a:solidFill>
                          <a:latin typeface="Arial" panose="020B0604020202020204" pitchFamily="34" charset="0"/>
                          <a:cs typeface="Arial" panose="020B0604020202020204" pitchFamily="34" charset="0"/>
                        </a:rPr>
                        <a:t>Washburn Institute of Technology</a:t>
                      </a:r>
                    </a:p>
                    <a:p>
                      <a:r>
                        <a:rPr lang="en-US" sz="1600" dirty="0">
                          <a:solidFill>
                            <a:schemeClr val="bg1"/>
                          </a:solidFill>
                          <a:latin typeface="Arial" panose="020B0604020202020204" pitchFamily="34" charset="0"/>
                          <a:cs typeface="Arial" panose="020B0604020202020204" pitchFamily="34" charset="0"/>
                        </a:rPr>
                        <a:t>Washburn, Kansas</a:t>
                      </a:r>
                    </a:p>
                  </a:txBody>
                  <a:tcPr marT="91440">
                    <a:solidFill>
                      <a:srgbClr val="005D85"/>
                    </a:solidFill>
                  </a:tcPr>
                </a:tc>
                <a:extLst>
                  <a:ext uri="{0D108BD9-81ED-4DB2-BD59-A6C34878D82A}">
                    <a16:rowId xmlns:a16="http://schemas.microsoft.com/office/drawing/2014/main" val="3166618168"/>
                  </a:ext>
                </a:extLst>
              </a:tr>
              <a:tr h="731520">
                <a:tc>
                  <a:txBody>
                    <a:bodyPr/>
                    <a:lstStyle/>
                    <a:p>
                      <a:r>
                        <a:rPr lang="en-US" sz="1600" dirty="0">
                          <a:solidFill>
                            <a:schemeClr val="bg1"/>
                          </a:solidFill>
                          <a:latin typeface="Arial" panose="020B0604020202020204" pitchFamily="34" charset="0"/>
                          <a:cs typeface="Arial" panose="020B0604020202020204" pitchFamily="34" charset="0"/>
                        </a:rPr>
                        <a:t>Tidewater Community College</a:t>
                      </a:r>
                    </a:p>
                    <a:p>
                      <a:r>
                        <a:rPr lang="en-US" sz="1600" dirty="0">
                          <a:solidFill>
                            <a:schemeClr val="bg1"/>
                          </a:solidFill>
                          <a:latin typeface="Arial" panose="020B0604020202020204" pitchFamily="34" charset="0"/>
                          <a:cs typeface="Arial" panose="020B0604020202020204" pitchFamily="34" charset="0"/>
                        </a:rPr>
                        <a:t>Tidewater, Virginia</a:t>
                      </a:r>
                    </a:p>
                  </a:txBody>
                  <a:tcPr marT="91440">
                    <a:solidFill>
                      <a:srgbClr val="005D85"/>
                    </a:solidFill>
                  </a:tcPr>
                </a:tc>
                <a:tc>
                  <a:txBody>
                    <a:bodyPr/>
                    <a:lstStyle/>
                    <a:p>
                      <a:r>
                        <a:rPr lang="en-US" sz="1600" dirty="0">
                          <a:solidFill>
                            <a:schemeClr val="bg1"/>
                          </a:solidFill>
                          <a:latin typeface="Arial" panose="020B0604020202020204" pitchFamily="34" charset="0"/>
                          <a:cs typeface="Arial" panose="020B0604020202020204" pitchFamily="34" charset="0"/>
                        </a:rPr>
                        <a:t>Coconino Community College</a:t>
                      </a:r>
                    </a:p>
                    <a:p>
                      <a:r>
                        <a:rPr lang="en-US" sz="1600" dirty="0">
                          <a:solidFill>
                            <a:schemeClr val="bg1"/>
                          </a:solidFill>
                          <a:latin typeface="Arial" panose="020B0604020202020204" pitchFamily="34" charset="0"/>
                          <a:cs typeface="Arial" panose="020B0604020202020204" pitchFamily="34" charset="0"/>
                        </a:rPr>
                        <a:t>Flagstaff, Arizona</a:t>
                      </a:r>
                    </a:p>
                  </a:txBody>
                  <a:tcPr marT="91440">
                    <a:solidFill>
                      <a:srgbClr val="005D85"/>
                    </a:solidFill>
                  </a:tcPr>
                </a:tc>
                <a:extLst>
                  <a:ext uri="{0D108BD9-81ED-4DB2-BD59-A6C34878D82A}">
                    <a16:rowId xmlns:a16="http://schemas.microsoft.com/office/drawing/2014/main" val="2025719370"/>
                  </a:ext>
                </a:extLst>
              </a:tr>
              <a:tr h="731520">
                <a:tc>
                  <a:txBody>
                    <a:bodyPr/>
                    <a:lstStyle/>
                    <a:p>
                      <a:r>
                        <a:rPr lang="en-US" sz="1600" dirty="0">
                          <a:solidFill>
                            <a:schemeClr val="bg1"/>
                          </a:solidFill>
                          <a:latin typeface="Arial" panose="020B0604020202020204" pitchFamily="34" charset="0"/>
                          <a:cs typeface="Arial" panose="020B0604020202020204" pitchFamily="34" charset="0"/>
                        </a:rPr>
                        <a:t>Texas State Technical College Harlingen, Texas</a:t>
                      </a:r>
                    </a:p>
                  </a:txBody>
                  <a:tcPr marT="91440">
                    <a:solidFill>
                      <a:srgbClr val="005D85"/>
                    </a:solidFill>
                  </a:tcPr>
                </a:tc>
                <a:tc>
                  <a:txBody>
                    <a:bodyPr/>
                    <a:lstStyle/>
                    <a:p>
                      <a:r>
                        <a:rPr lang="en-US" sz="1600" dirty="0">
                          <a:solidFill>
                            <a:schemeClr val="bg1"/>
                          </a:solidFill>
                          <a:latin typeface="Arial" panose="020B0604020202020204" pitchFamily="34" charset="0"/>
                          <a:cs typeface="Arial" panose="020B0604020202020204" pitchFamily="34" charset="0"/>
                        </a:rPr>
                        <a:t>Eastern Maine Community College</a:t>
                      </a:r>
                    </a:p>
                    <a:p>
                      <a:r>
                        <a:rPr lang="en-US" sz="1600" dirty="0">
                          <a:solidFill>
                            <a:schemeClr val="bg1"/>
                          </a:solidFill>
                          <a:latin typeface="Arial" panose="020B0604020202020204" pitchFamily="34" charset="0"/>
                          <a:cs typeface="Arial" panose="020B0604020202020204" pitchFamily="34" charset="0"/>
                        </a:rPr>
                        <a:t>Bangor, Maine</a:t>
                      </a:r>
                    </a:p>
                  </a:txBody>
                  <a:tcPr marT="91440">
                    <a:solidFill>
                      <a:srgbClr val="005D85"/>
                    </a:solidFill>
                  </a:tcPr>
                </a:tc>
                <a:extLst>
                  <a:ext uri="{0D108BD9-81ED-4DB2-BD59-A6C34878D82A}">
                    <a16:rowId xmlns:a16="http://schemas.microsoft.com/office/drawing/2014/main" val="1508732359"/>
                  </a:ext>
                </a:extLst>
              </a:tr>
            </a:tbl>
          </a:graphicData>
        </a:graphic>
      </p:graphicFrame>
      <p:sp>
        <p:nvSpPr>
          <p:cNvPr id="8" name="Rectangle 7">
            <a:extLst>
              <a:ext uri="{FF2B5EF4-FFF2-40B4-BE49-F238E27FC236}">
                <a16:creationId xmlns:a16="http://schemas.microsoft.com/office/drawing/2014/main" id="{C8E29CC6-9883-46BE-94BA-F1AD1B379CDA}"/>
              </a:ext>
            </a:extLst>
          </p:cNvPr>
          <p:cNvSpPr/>
          <p:nvPr/>
        </p:nvSpPr>
        <p:spPr>
          <a:xfrm>
            <a:off x="3810000" y="383689"/>
            <a:ext cx="44958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College/Trade School</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Training Program</a:t>
            </a:r>
          </a:p>
        </p:txBody>
      </p:sp>
    </p:spTree>
    <p:extLst>
      <p:ext uri="{BB962C8B-B14F-4D97-AF65-F5344CB8AC3E}">
        <p14:creationId xmlns:p14="http://schemas.microsoft.com/office/powerpoint/2010/main" val="491441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D3E73DD3975E42AC1E1E7DD50AEAAA" ma:contentTypeVersion="8" ma:contentTypeDescription="Create a new document." ma:contentTypeScope="" ma:versionID="b991f7a3dc9fd7f89a5c373c34fea51a">
  <xsd:schema xmlns:xsd="http://www.w3.org/2001/XMLSchema" xmlns:xs="http://www.w3.org/2001/XMLSchema" xmlns:p="http://schemas.microsoft.com/office/2006/metadata/properties" xmlns:ns2="67c1d991-8c73-4336-b3c2-17628297114b" xmlns:ns3="fedf4e7a-b317-401e-b8be-b4135a4f07df" targetNamespace="http://schemas.microsoft.com/office/2006/metadata/properties" ma:root="true" ma:fieldsID="9ac9283a91c6e1c795cffbb681a2d8a8" ns2:_="" ns3:_="">
    <xsd:import namespace="67c1d991-8c73-4336-b3c2-17628297114b"/>
    <xsd:import namespace="fedf4e7a-b317-401e-b8be-b4135a4f07d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1d991-8c73-4336-b3c2-1762829711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df4e7a-b317-401e-b8be-b4135a4f07d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9DEFF-F986-4D65-B846-97978FC5602E}">
  <ds:schemaRefs>
    <ds:schemaRef ds:uri="http://purl.org/dc/elements/1.1/"/>
    <ds:schemaRef ds:uri="67c1d991-8c73-4336-b3c2-17628297114b"/>
    <ds:schemaRef ds:uri="http://schemas.microsoft.com/office/2006/metadata/properties"/>
    <ds:schemaRef ds:uri="http://schemas.microsoft.com/office/2006/documentManagement/types"/>
    <ds:schemaRef ds:uri="http://www.w3.org/XML/1998/namespace"/>
    <ds:schemaRef ds:uri="fedf4e7a-b317-401e-b8be-b4135a4f07df"/>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F4550B0-20E4-4DE2-84B3-4ADCE9BDD30B}">
  <ds:schemaRefs>
    <ds:schemaRef ds:uri="http://schemas.microsoft.com/sharepoint/v3/contenttype/forms"/>
  </ds:schemaRefs>
</ds:datastoreItem>
</file>

<file path=customXml/itemProps3.xml><?xml version="1.0" encoding="utf-8"?>
<ds:datastoreItem xmlns:ds="http://schemas.openxmlformats.org/officeDocument/2006/customXml" ds:itemID="{BAD12E78-DDDF-44DB-8EBE-802FDD822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1d991-8c73-4336-b3c2-17628297114b"/>
    <ds:schemaRef ds:uri="fedf4e7a-b317-401e-b8be-b4135a4f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2409</TotalTime>
  <Words>1392</Words>
  <Application>Microsoft Office PowerPoint</Application>
  <PresentationFormat>On-screen Show (4:3)</PresentationFormat>
  <Paragraphs>179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Karla Higgs</cp:lastModifiedBy>
  <cp:revision>124</cp:revision>
  <dcterms:created xsi:type="dcterms:W3CDTF">2013-04-12T18:14:42Z</dcterms:created>
  <dcterms:modified xsi:type="dcterms:W3CDTF">2018-06-12T20:07:20Z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0x0101006FD3E73DD3975E42AC1E1E7DD50AEAAA</vt:lpwstr>
  </property>
</Properties>
</file>